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88" r:id="rId4"/>
    <p:sldId id="289" r:id="rId5"/>
    <p:sldId id="261" r:id="rId6"/>
    <p:sldId id="272" r:id="rId7"/>
    <p:sldId id="273" r:id="rId8"/>
    <p:sldId id="284" r:id="rId9"/>
    <p:sldId id="274" r:id="rId10"/>
    <p:sldId id="276" r:id="rId11"/>
    <p:sldId id="277" r:id="rId12"/>
    <p:sldId id="280" r:id="rId13"/>
    <p:sldId id="285" r:id="rId14"/>
    <p:sldId id="290" r:id="rId15"/>
    <p:sldId id="291" r:id="rId16"/>
    <p:sldId id="278" r:id="rId17"/>
    <p:sldId id="292" r:id="rId18"/>
    <p:sldId id="279" r:id="rId19"/>
    <p:sldId id="282" r:id="rId20"/>
    <p:sldId id="286" r:id="rId21"/>
    <p:sldId id="287"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xel" initials="AW"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71" autoAdjust="0"/>
    <p:restoredTop sz="96586" autoAdjust="0"/>
  </p:normalViewPr>
  <p:slideViewPr>
    <p:cSldViewPr snapToGrid="0">
      <p:cViewPr>
        <p:scale>
          <a:sx n="82" d="100"/>
          <a:sy n="82" d="100"/>
        </p:scale>
        <p:origin x="1112" y="72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B5DF35-D5F2-4DE8-BA64-F854617E2C19}" type="datetimeFigureOut">
              <a:rPr lang="en-GB" smtClean="0"/>
              <a:t>06/03/2018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8A1E56-FC47-4BAB-830D-D50379D930D5}" type="slidenum">
              <a:rPr lang="en-GB" smtClean="0"/>
              <a:t>‹#›</a:t>
            </a:fld>
            <a:endParaRPr lang="en-GB"/>
          </a:p>
        </p:txBody>
      </p:sp>
    </p:spTree>
    <p:extLst>
      <p:ext uri="{BB962C8B-B14F-4D97-AF65-F5344CB8AC3E}">
        <p14:creationId xmlns:p14="http://schemas.microsoft.com/office/powerpoint/2010/main" val="511182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 going to present the development of a new device available on the I07 beamline at DLS (which is the British national 3</a:t>
            </a:r>
            <a:r>
              <a:rPr lang="en-GB" baseline="30000" dirty="0" smtClean="0"/>
              <a:t>rd</a:t>
            </a:r>
            <a:r>
              <a:rPr lang="en-GB" dirty="0" smtClean="0"/>
              <a:t> generation synchrotron) and in partnership with UCL</a:t>
            </a:r>
          </a:p>
          <a:p>
            <a:r>
              <a:rPr lang="en-GB" dirty="0" smtClean="0"/>
              <a:t>This device purpose is to allow the combination of SXRD</a:t>
            </a:r>
            <a:r>
              <a:rPr lang="en-GB" baseline="0" dirty="0" smtClean="0"/>
              <a:t> at the interface solid/liquid in photo and/or electrochemical conditions.</a:t>
            </a:r>
          </a:p>
          <a:p>
            <a:r>
              <a:rPr lang="en-GB" baseline="0" dirty="0" smtClean="0"/>
              <a:t>After a short introduction I will present the main features of the cell and the technological solution we adopted</a:t>
            </a:r>
          </a:p>
          <a:p>
            <a:r>
              <a:rPr lang="en-GB" baseline="0" dirty="0" smtClean="0"/>
              <a:t>I will the name a couple of example where this cell would be a decisive addition</a:t>
            </a:r>
          </a:p>
          <a:p>
            <a:r>
              <a:rPr lang="en-GB" baseline="0" dirty="0" smtClean="0"/>
              <a:t>I will finally present the first experiment we did with the cell</a:t>
            </a:r>
            <a:endParaRPr lang="en-GB" dirty="0"/>
          </a:p>
        </p:txBody>
      </p:sp>
      <p:sp>
        <p:nvSpPr>
          <p:cNvPr id="4" name="Slide Number Placeholder 3"/>
          <p:cNvSpPr>
            <a:spLocks noGrp="1"/>
          </p:cNvSpPr>
          <p:nvPr>
            <p:ph type="sldNum" sz="quarter" idx="10"/>
          </p:nvPr>
        </p:nvSpPr>
        <p:spPr/>
        <p:txBody>
          <a:bodyPr/>
          <a:lstStyle/>
          <a:p>
            <a:fld id="{908A1E56-FC47-4BAB-830D-D50379D930D5}" type="slidenum">
              <a:rPr lang="en-GB" smtClean="0"/>
              <a:t>1</a:t>
            </a:fld>
            <a:endParaRPr lang="en-GB"/>
          </a:p>
        </p:txBody>
      </p:sp>
    </p:spTree>
    <p:extLst>
      <p:ext uri="{BB962C8B-B14F-4D97-AF65-F5344CB8AC3E}">
        <p14:creationId xmlns:p14="http://schemas.microsoft.com/office/powerpoint/2010/main" val="3446312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8A1E56-FC47-4BAB-830D-D50379D930D5}" type="slidenum">
              <a:rPr lang="en-GB" smtClean="0"/>
              <a:t>17</a:t>
            </a:fld>
            <a:endParaRPr lang="en-GB"/>
          </a:p>
        </p:txBody>
      </p:sp>
    </p:spTree>
    <p:extLst>
      <p:ext uri="{BB962C8B-B14F-4D97-AF65-F5344CB8AC3E}">
        <p14:creationId xmlns:p14="http://schemas.microsoft.com/office/powerpoint/2010/main" val="977348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smtClean="0"/>
              <a:t>One of the objective of surface science is to evidence and explain reactions/phenomena occurring at interfaces</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We can however distinguish studies realized on</a:t>
            </a:r>
            <a:r>
              <a:rPr lang="en-GB" baseline="0" dirty="0" smtClean="0"/>
              <a:t> model conditions (in vacuum, at room temperature, at 0K in the case of theoretical studies) or real conditions (atmospheric or high pressure, high temperature)</a:t>
            </a:r>
          </a:p>
          <a:p>
            <a:pPr marL="171450" indent="-171450">
              <a:buFont typeface="Arial" panose="020B0604020202020204" pitchFamily="34" charset="0"/>
              <a:buChar char="•"/>
            </a:pPr>
            <a:r>
              <a:rPr lang="en-GB" baseline="0" dirty="0" smtClean="0"/>
              <a:t>Working on a model system allow to isolate as much as possible the system and study precisely one given phenomenon and facilitate the interpretation. </a:t>
            </a:r>
          </a:p>
          <a:p>
            <a:pPr marL="171450" indent="-171450">
              <a:buFont typeface="Arial" panose="020B0604020202020204" pitchFamily="34" charset="0"/>
              <a:buChar char="•"/>
            </a:pPr>
            <a:r>
              <a:rPr lang="en-GB" baseline="0" dirty="0" smtClean="0"/>
              <a:t>In terms of computational science it is sometime necessary to use model conditions to decrease computing time.</a:t>
            </a:r>
          </a:p>
          <a:p>
            <a:pPr marL="171450" indent="-171450">
              <a:buFont typeface="Arial" panose="020B0604020202020204" pitchFamily="34" charset="0"/>
              <a:buChar char="•"/>
            </a:pPr>
            <a:r>
              <a:rPr lang="en-GB" baseline="0" dirty="0" smtClean="0"/>
              <a:t>Some investigation technique require these condition to operate. XPS and LEED for example have to be realized in vacuum to collect electrons with the analyser, STM is much more stable in vacuum than in atmospheric pressure of reactant.</a:t>
            </a:r>
          </a:p>
          <a:p>
            <a:pPr marL="171450" indent="-171450">
              <a:buFont typeface="Arial" panose="020B0604020202020204" pitchFamily="34" charset="0"/>
              <a:buChar char="•"/>
            </a:pPr>
            <a:endParaRPr lang="en-GB" baseline="0" dirty="0" smtClean="0"/>
          </a:p>
          <a:p>
            <a:pPr marL="0" indent="0">
              <a:buFont typeface="Arial" panose="020B0604020202020204" pitchFamily="34" charset="0"/>
              <a:buNone/>
            </a:pPr>
            <a:r>
              <a:rPr lang="en-GB" baseline="0" dirty="0" smtClean="0"/>
              <a:t>On the other hand real condition allow to work much closer to what would be the conditions in the development phase of a system.</a:t>
            </a:r>
          </a:p>
          <a:p>
            <a:pPr marL="0" indent="0">
              <a:buFont typeface="Arial" panose="020B0604020202020204" pitchFamily="34" charset="0"/>
              <a:buNone/>
            </a:pPr>
            <a:r>
              <a:rPr lang="en-GB" baseline="0" dirty="0" smtClean="0"/>
              <a:t>It may, however, involve additional phenomena/reactions that complexity drastically the interpretation for a give observation </a:t>
            </a:r>
            <a:endParaRPr lang="en-GB" dirty="0"/>
          </a:p>
        </p:txBody>
      </p:sp>
      <p:sp>
        <p:nvSpPr>
          <p:cNvPr id="4" name="Slide Number Placeholder 3"/>
          <p:cNvSpPr>
            <a:spLocks noGrp="1"/>
          </p:cNvSpPr>
          <p:nvPr>
            <p:ph type="sldNum" sz="quarter" idx="10"/>
          </p:nvPr>
        </p:nvSpPr>
        <p:spPr/>
        <p:txBody>
          <a:bodyPr/>
          <a:lstStyle/>
          <a:p>
            <a:fld id="{908A1E56-FC47-4BAB-830D-D50379D930D5}" type="slidenum">
              <a:rPr lang="en-GB" smtClean="0"/>
              <a:t>2</a:t>
            </a:fld>
            <a:endParaRPr lang="en-GB"/>
          </a:p>
        </p:txBody>
      </p:sp>
    </p:spTree>
    <p:extLst>
      <p:ext uri="{BB962C8B-B14F-4D97-AF65-F5344CB8AC3E}">
        <p14:creationId xmlns:p14="http://schemas.microsoft.com/office/powerpoint/2010/main" val="4141790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smtClean="0"/>
              <a:t>In surface science we even have a word to describe the fact of transiting from model conditions to real conditions. Bridging the pressure/material</a:t>
            </a:r>
            <a:r>
              <a:rPr lang="en-GB" baseline="0" dirty="0" smtClean="0"/>
              <a:t> gap.</a:t>
            </a:r>
          </a:p>
          <a:p>
            <a:pPr marL="0" indent="0">
              <a:buFont typeface="Arial" panose="020B0604020202020204" pitchFamily="34" charset="0"/>
              <a:buNone/>
            </a:pPr>
            <a:r>
              <a:rPr lang="en-GB" baseline="0" dirty="0" smtClean="0"/>
              <a:t>To overcome this difficulty talented researcher have adapted some of the techniques used on model system with among others NAPXPS, AP LP STM (ambient pressure means here performing STM in a controlled environment) or E-HRTEM where a small cell with gas inlet and outlet is used to separate vacuum from reactive environment.</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fld id="{908A1E56-FC47-4BAB-830D-D50379D930D5}" type="slidenum">
              <a:rPr lang="en-GB" smtClean="0"/>
              <a:t>3</a:t>
            </a:fld>
            <a:endParaRPr lang="en-GB"/>
          </a:p>
        </p:txBody>
      </p:sp>
    </p:spTree>
    <p:extLst>
      <p:ext uri="{BB962C8B-B14F-4D97-AF65-F5344CB8AC3E}">
        <p14:creationId xmlns:p14="http://schemas.microsoft.com/office/powerpoint/2010/main" val="283779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smtClean="0"/>
              <a:t>Solid</a:t>
            </a:r>
            <a:r>
              <a:rPr lang="en-GB" baseline="0" dirty="0" smtClean="0"/>
              <a:t>/liquid interfaces are not compatible with most of the standard investigation technique mentioned previously due to the high absorption of the layer of liquid.</a:t>
            </a:r>
          </a:p>
          <a:p>
            <a:pPr marL="0" indent="0">
              <a:buFont typeface="Arial" panose="020B0604020202020204" pitchFamily="34" charset="0"/>
              <a:buNone/>
            </a:pPr>
            <a:r>
              <a:rPr lang="en-GB" baseline="0" dirty="0" smtClean="0"/>
              <a:t>XRD using hard X-ray generated with </a:t>
            </a:r>
            <a:endParaRPr lang="en-GB" dirty="0"/>
          </a:p>
        </p:txBody>
      </p:sp>
      <p:sp>
        <p:nvSpPr>
          <p:cNvPr id="4" name="Slide Number Placeholder 3"/>
          <p:cNvSpPr>
            <a:spLocks noGrp="1"/>
          </p:cNvSpPr>
          <p:nvPr>
            <p:ph type="sldNum" sz="quarter" idx="10"/>
          </p:nvPr>
        </p:nvSpPr>
        <p:spPr/>
        <p:txBody>
          <a:bodyPr/>
          <a:lstStyle/>
          <a:p>
            <a:fld id="{908A1E56-FC47-4BAB-830D-D50379D930D5}" type="slidenum">
              <a:rPr lang="en-GB" smtClean="0"/>
              <a:t>4</a:t>
            </a:fld>
            <a:endParaRPr lang="en-GB"/>
          </a:p>
        </p:txBody>
      </p:sp>
    </p:spTree>
    <p:extLst>
      <p:ext uri="{BB962C8B-B14F-4D97-AF65-F5344CB8AC3E}">
        <p14:creationId xmlns:p14="http://schemas.microsoft.com/office/powerpoint/2010/main" val="330173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a:t>
            </a:r>
            <a:r>
              <a:rPr lang="en-GB" baseline="0" dirty="0" smtClean="0"/>
              <a:t> will now present the XRD photo-electrochemical cell insisting on the features available on the latest version. </a:t>
            </a:r>
          </a:p>
          <a:p>
            <a:r>
              <a:rPr lang="en-GB" baseline="0" dirty="0" smtClean="0"/>
              <a:t>The first important feature is that the cell is UHV compatible and can be mounted directly on a UHV apparatus.  </a:t>
            </a:r>
            <a:endParaRPr lang="en-GB" dirty="0"/>
          </a:p>
        </p:txBody>
      </p:sp>
      <p:sp>
        <p:nvSpPr>
          <p:cNvPr id="4" name="Slide Number Placeholder 3"/>
          <p:cNvSpPr>
            <a:spLocks noGrp="1"/>
          </p:cNvSpPr>
          <p:nvPr>
            <p:ph type="sldNum" sz="quarter" idx="10"/>
          </p:nvPr>
        </p:nvSpPr>
        <p:spPr/>
        <p:txBody>
          <a:bodyPr/>
          <a:lstStyle/>
          <a:p>
            <a:fld id="{908A1E56-FC47-4BAB-830D-D50379D930D5}" type="slidenum">
              <a:rPr lang="en-GB" smtClean="0"/>
              <a:t>5</a:t>
            </a:fld>
            <a:endParaRPr lang="en-GB"/>
          </a:p>
        </p:txBody>
      </p:sp>
    </p:spTree>
    <p:extLst>
      <p:ext uri="{BB962C8B-B14F-4D97-AF65-F5344CB8AC3E}">
        <p14:creationId xmlns:p14="http://schemas.microsoft.com/office/powerpoint/2010/main" val="47926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8A1E56-FC47-4BAB-830D-D50379D930D5}" type="slidenum">
              <a:rPr lang="en-GB" smtClean="0"/>
              <a:t>13</a:t>
            </a:fld>
            <a:endParaRPr lang="en-GB"/>
          </a:p>
        </p:txBody>
      </p:sp>
    </p:spTree>
    <p:extLst>
      <p:ext uri="{BB962C8B-B14F-4D97-AF65-F5344CB8AC3E}">
        <p14:creationId xmlns:p14="http://schemas.microsoft.com/office/powerpoint/2010/main" val="2472013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8A1E56-FC47-4BAB-830D-D50379D930D5}" type="slidenum">
              <a:rPr lang="en-GB" smtClean="0"/>
              <a:t>14</a:t>
            </a:fld>
            <a:endParaRPr lang="en-GB"/>
          </a:p>
        </p:txBody>
      </p:sp>
    </p:spTree>
    <p:extLst>
      <p:ext uri="{BB962C8B-B14F-4D97-AF65-F5344CB8AC3E}">
        <p14:creationId xmlns:p14="http://schemas.microsoft.com/office/powerpoint/2010/main" val="370201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8A1E56-FC47-4BAB-830D-D50379D930D5}" type="slidenum">
              <a:rPr lang="en-GB" smtClean="0"/>
              <a:t>15</a:t>
            </a:fld>
            <a:endParaRPr lang="en-GB"/>
          </a:p>
        </p:txBody>
      </p:sp>
    </p:spTree>
    <p:extLst>
      <p:ext uri="{BB962C8B-B14F-4D97-AF65-F5344CB8AC3E}">
        <p14:creationId xmlns:p14="http://schemas.microsoft.com/office/powerpoint/2010/main" val="1092704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8A1E56-FC47-4BAB-830D-D50379D930D5}" type="slidenum">
              <a:rPr lang="en-GB" smtClean="0"/>
              <a:t>16</a:t>
            </a:fld>
            <a:endParaRPr lang="en-GB"/>
          </a:p>
        </p:txBody>
      </p:sp>
    </p:spTree>
    <p:extLst>
      <p:ext uri="{BB962C8B-B14F-4D97-AF65-F5344CB8AC3E}">
        <p14:creationId xmlns:p14="http://schemas.microsoft.com/office/powerpoint/2010/main" val="58934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9683E0B0-5EA8-4A10-9F00-51BA8AA1FA91}" type="datetimeFigureOut">
              <a:rPr lang="fr-FR" smtClean="0"/>
              <a:t>06/03/2018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D50E9F-CCA4-4DE6-AC27-7CBB813F4039}" type="slidenum">
              <a:rPr lang="fr-FR" smtClean="0"/>
              <a:t>‹#›</a:t>
            </a:fld>
            <a:endParaRPr lang="fr-FR"/>
          </a:p>
        </p:txBody>
      </p:sp>
    </p:spTree>
    <p:extLst>
      <p:ext uri="{BB962C8B-B14F-4D97-AF65-F5344CB8AC3E}">
        <p14:creationId xmlns:p14="http://schemas.microsoft.com/office/powerpoint/2010/main" val="3852387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9683E0B0-5EA8-4A10-9F00-51BA8AA1FA91}" type="datetimeFigureOut">
              <a:rPr lang="fr-FR" smtClean="0"/>
              <a:t>06/03/2018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D50E9F-CCA4-4DE6-AC27-7CBB813F4039}" type="slidenum">
              <a:rPr lang="fr-FR" smtClean="0"/>
              <a:t>‹#›</a:t>
            </a:fld>
            <a:endParaRPr lang="fr-FR"/>
          </a:p>
        </p:txBody>
      </p:sp>
    </p:spTree>
    <p:extLst>
      <p:ext uri="{BB962C8B-B14F-4D97-AF65-F5344CB8AC3E}">
        <p14:creationId xmlns:p14="http://schemas.microsoft.com/office/powerpoint/2010/main" val="239258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9683E0B0-5EA8-4A10-9F00-51BA8AA1FA91}" type="datetimeFigureOut">
              <a:rPr lang="fr-FR" smtClean="0"/>
              <a:t>06/03/2018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D50E9F-CCA4-4DE6-AC27-7CBB813F4039}" type="slidenum">
              <a:rPr lang="fr-FR" smtClean="0"/>
              <a:t>‹#›</a:t>
            </a:fld>
            <a:endParaRPr lang="fr-FR"/>
          </a:p>
        </p:txBody>
      </p:sp>
    </p:spTree>
    <p:extLst>
      <p:ext uri="{BB962C8B-B14F-4D97-AF65-F5344CB8AC3E}">
        <p14:creationId xmlns:p14="http://schemas.microsoft.com/office/powerpoint/2010/main" val="2326633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9683E0B0-5EA8-4A10-9F00-51BA8AA1FA91}" type="datetimeFigureOut">
              <a:rPr lang="fr-FR" smtClean="0"/>
              <a:t>06/03/2018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D50E9F-CCA4-4DE6-AC27-7CBB813F4039}" type="slidenum">
              <a:rPr lang="fr-FR" smtClean="0"/>
              <a:t>‹#›</a:t>
            </a:fld>
            <a:endParaRPr lang="fr-FR"/>
          </a:p>
        </p:txBody>
      </p:sp>
    </p:spTree>
    <p:extLst>
      <p:ext uri="{BB962C8B-B14F-4D97-AF65-F5344CB8AC3E}">
        <p14:creationId xmlns:p14="http://schemas.microsoft.com/office/powerpoint/2010/main" val="4072878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83E0B0-5EA8-4A10-9F00-51BA8AA1FA91}" type="datetimeFigureOut">
              <a:rPr lang="fr-FR" smtClean="0"/>
              <a:t>06/03/2018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D50E9F-CCA4-4DE6-AC27-7CBB813F4039}" type="slidenum">
              <a:rPr lang="fr-FR" smtClean="0"/>
              <a:t>‹#›</a:t>
            </a:fld>
            <a:endParaRPr lang="fr-FR"/>
          </a:p>
        </p:txBody>
      </p:sp>
    </p:spTree>
    <p:extLst>
      <p:ext uri="{BB962C8B-B14F-4D97-AF65-F5344CB8AC3E}">
        <p14:creationId xmlns:p14="http://schemas.microsoft.com/office/powerpoint/2010/main" val="2198171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9683E0B0-5EA8-4A10-9F00-51BA8AA1FA91}" type="datetimeFigureOut">
              <a:rPr lang="fr-FR" smtClean="0"/>
              <a:t>06/03/2018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DD50E9F-CCA4-4DE6-AC27-7CBB813F4039}" type="slidenum">
              <a:rPr lang="fr-FR" smtClean="0"/>
              <a:t>‹#›</a:t>
            </a:fld>
            <a:endParaRPr lang="fr-FR"/>
          </a:p>
        </p:txBody>
      </p:sp>
    </p:spTree>
    <p:extLst>
      <p:ext uri="{BB962C8B-B14F-4D97-AF65-F5344CB8AC3E}">
        <p14:creationId xmlns:p14="http://schemas.microsoft.com/office/powerpoint/2010/main" val="1327864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9683E0B0-5EA8-4A10-9F00-51BA8AA1FA91}" type="datetimeFigureOut">
              <a:rPr lang="fr-FR" smtClean="0"/>
              <a:t>06/03/2018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3DD50E9F-CCA4-4DE6-AC27-7CBB813F4039}" type="slidenum">
              <a:rPr lang="fr-FR" smtClean="0"/>
              <a:t>‹#›</a:t>
            </a:fld>
            <a:endParaRPr lang="fr-FR"/>
          </a:p>
        </p:txBody>
      </p:sp>
    </p:spTree>
    <p:extLst>
      <p:ext uri="{BB962C8B-B14F-4D97-AF65-F5344CB8AC3E}">
        <p14:creationId xmlns:p14="http://schemas.microsoft.com/office/powerpoint/2010/main" val="834624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9683E0B0-5EA8-4A10-9F00-51BA8AA1FA91}" type="datetimeFigureOut">
              <a:rPr lang="fr-FR" smtClean="0"/>
              <a:t>06/03/2018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DD50E9F-CCA4-4DE6-AC27-7CBB813F4039}" type="slidenum">
              <a:rPr lang="fr-FR" smtClean="0"/>
              <a:t>‹#›</a:t>
            </a:fld>
            <a:endParaRPr lang="fr-FR"/>
          </a:p>
        </p:txBody>
      </p:sp>
    </p:spTree>
    <p:extLst>
      <p:ext uri="{BB962C8B-B14F-4D97-AF65-F5344CB8AC3E}">
        <p14:creationId xmlns:p14="http://schemas.microsoft.com/office/powerpoint/2010/main" val="169874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83E0B0-5EA8-4A10-9F00-51BA8AA1FA91}" type="datetimeFigureOut">
              <a:rPr lang="fr-FR" smtClean="0"/>
              <a:t>06/03/2018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3DD50E9F-CCA4-4DE6-AC27-7CBB813F4039}" type="slidenum">
              <a:rPr lang="fr-FR" smtClean="0"/>
              <a:t>‹#›</a:t>
            </a:fld>
            <a:endParaRPr lang="fr-FR"/>
          </a:p>
        </p:txBody>
      </p:sp>
    </p:spTree>
    <p:extLst>
      <p:ext uri="{BB962C8B-B14F-4D97-AF65-F5344CB8AC3E}">
        <p14:creationId xmlns:p14="http://schemas.microsoft.com/office/powerpoint/2010/main" val="527825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3E0B0-5EA8-4A10-9F00-51BA8AA1FA91}" type="datetimeFigureOut">
              <a:rPr lang="fr-FR" smtClean="0"/>
              <a:t>06/03/2018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DD50E9F-CCA4-4DE6-AC27-7CBB813F4039}" type="slidenum">
              <a:rPr lang="fr-FR" smtClean="0"/>
              <a:t>‹#›</a:t>
            </a:fld>
            <a:endParaRPr lang="fr-FR"/>
          </a:p>
        </p:txBody>
      </p:sp>
    </p:spTree>
    <p:extLst>
      <p:ext uri="{BB962C8B-B14F-4D97-AF65-F5344CB8AC3E}">
        <p14:creationId xmlns:p14="http://schemas.microsoft.com/office/powerpoint/2010/main" val="1451180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3E0B0-5EA8-4A10-9F00-51BA8AA1FA91}" type="datetimeFigureOut">
              <a:rPr lang="fr-FR" smtClean="0"/>
              <a:t>06/03/2018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DD50E9F-CCA4-4DE6-AC27-7CBB813F4039}" type="slidenum">
              <a:rPr lang="fr-FR" smtClean="0"/>
              <a:t>‹#›</a:t>
            </a:fld>
            <a:endParaRPr lang="fr-FR"/>
          </a:p>
        </p:txBody>
      </p:sp>
    </p:spTree>
    <p:extLst>
      <p:ext uri="{BB962C8B-B14F-4D97-AF65-F5344CB8AC3E}">
        <p14:creationId xmlns:p14="http://schemas.microsoft.com/office/powerpoint/2010/main" val="41414459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83E0B0-5EA8-4A10-9F00-51BA8AA1FA91}" type="datetimeFigureOut">
              <a:rPr lang="fr-FR" smtClean="0"/>
              <a:t>06/03/2018</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D50E9F-CCA4-4DE6-AC27-7CBB813F4039}" type="slidenum">
              <a:rPr lang="fr-FR" smtClean="0"/>
              <a:t>‹#›</a:t>
            </a:fld>
            <a:endParaRPr lang="fr-FR"/>
          </a:p>
        </p:txBody>
      </p:sp>
    </p:spTree>
    <p:extLst>
      <p:ext uri="{BB962C8B-B14F-4D97-AF65-F5344CB8AC3E}">
        <p14:creationId xmlns:p14="http://schemas.microsoft.com/office/powerpoint/2010/main" val="270014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gif"/><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microsoft.com/office/2007/relationships/hdphoto" Target="../media/hdphoto2.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hyperlink" Target="mailto:axel.wilson@diamond.ac.uk" TargetMode="External"/><Relationship Id="rId4" Type="http://schemas.openxmlformats.org/officeDocument/2006/relationships/hyperlink" Target="mailto:chris.nicklin@diamond.ac.uk" TargetMode="External"/><Relationship Id="rId5" Type="http://schemas.openxmlformats.org/officeDocument/2006/relationships/image" Target="../media/image2.png"/><Relationship Id="rId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jpe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0543"/>
          <a:stretch/>
        </p:blipFill>
        <p:spPr>
          <a:xfrm>
            <a:off x="0" y="4698010"/>
            <a:ext cx="12192000" cy="2168236"/>
          </a:xfrm>
          <a:prstGeom prst="rect">
            <a:avLst/>
          </a:prstGeom>
        </p:spPr>
      </p:pic>
      <p:sp>
        <p:nvSpPr>
          <p:cNvPr id="4" name="TextBox 3"/>
          <p:cNvSpPr txBox="1"/>
          <p:nvPr/>
        </p:nvSpPr>
        <p:spPr>
          <a:xfrm>
            <a:off x="848497" y="2685452"/>
            <a:ext cx="10560908" cy="1077218"/>
          </a:xfrm>
          <a:prstGeom prst="rect">
            <a:avLst/>
          </a:prstGeom>
          <a:noFill/>
          <a:ln w="28575">
            <a:solidFill>
              <a:srgbClr val="CC0000"/>
            </a:solidFill>
          </a:ln>
        </p:spPr>
        <p:txBody>
          <a:bodyPr wrap="square" rtlCol="0">
            <a:spAutoFit/>
          </a:bodyPr>
          <a:lstStyle/>
          <a:p>
            <a:pPr algn="ctr"/>
            <a:r>
              <a:rPr lang="en-GB" sz="3200" dirty="0" smtClean="0"/>
              <a:t>Versatile cell for </a:t>
            </a:r>
            <a:r>
              <a:rPr lang="en-GB" sz="3200" i="1" dirty="0" smtClean="0"/>
              <a:t>in-situ</a:t>
            </a:r>
            <a:r>
              <a:rPr lang="en-GB" sz="3200" dirty="0" smtClean="0"/>
              <a:t> RXD investigation of solid/liquid interfaces in photo- and electro-chemical conditions</a:t>
            </a:r>
            <a:endParaRPr lang="fr-FR" sz="3200" dirty="0"/>
          </a:p>
        </p:txBody>
      </p:sp>
      <p:pic>
        <p:nvPicPr>
          <p:cNvPr id="5" name="Picture 6" descr="Image result for diamond light source"/>
          <p:cNvPicPr>
            <a:picLocks noChangeAspect="1" noChangeArrowheads="1"/>
          </p:cNvPicPr>
          <p:nvPr/>
        </p:nvPicPr>
        <p:blipFill rotWithShape="1">
          <a:blip r:embed="rId4">
            <a:extLst>
              <a:ext uri="{28A0092B-C50C-407E-A947-70E740481C1C}">
                <a14:useLocalDpi xmlns:a14="http://schemas.microsoft.com/office/drawing/2010/main"/>
              </a:ext>
            </a:extLst>
          </a:blip>
          <a:srcRect t="20438" b="20322"/>
          <a:stretch/>
        </p:blipFill>
        <p:spPr bwMode="auto">
          <a:xfrm>
            <a:off x="3948688" y="321668"/>
            <a:ext cx="4360526" cy="14514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98857" y="136247"/>
            <a:ext cx="2198585" cy="2132666"/>
          </a:xfrm>
          <a:prstGeom prst="rect">
            <a:avLst/>
          </a:prstGeom>
        </p:spPr>
      </p:pic>
      <p:grpSp>
        <p:nvGrpSpPr>
          <p:cNvPr id="19" name="Group 18"/>
          <p:cNvGrpSpPr/>
          <p:nvPr/>
        </p:nvGrpSpPr>
        <p:grpSpPr>
          <a:xfrm>
            <a:off x="291004" y="4809425"/>
            <a:ext cx="5569047" cy="1938992"/>
            <a:chOff x="1989174" y="4112740"/>
            <a:chExt cx="5569047" cy="1938992"/>
          </a:xfrm>
        </p:grpSpPr>
        <p:sp>
          <p:nvSpPr>
            <p:cNvPr id="2" name="TextBox 1"/>
            <p:cNvSpPr txBox="1"/>
            <p:nvPr/>
          </p:nvSpPr>
          <p:spPr>
            <a:xfrm>
              <a:off x="1989174" y="4112740"/>
              <a:ext cx="2405792" cy="1938992"/>
            </a:xfrm>
            <a:prstGeom prst="rect">
              <a:avLst/>
            </a:prstGeom>
            <a:noFill/>
          </p:spPr>
          <p:txBody>
            <a:bodyPr wrap="square" rtlCol="0">
              <a:spAutoFit/>
            </a:bodyPr>
            <a:lstStyle/>
            <a:p>
              <a:pPr algn="r"/>
              <a:r>
                <a:rPr lang="en-GB" sz="2000" b="1" dirty="0" err="1" smtClean="0"/>
                <a:t>Dr.</a:t>
              </a:r>
              <a:r>
                <a:rPr lang="en-GB" sz="2000" b="1" dirty="0" smtClean="0"/>
                <a:t> Axel Wilson</a:t>
              </a:r>
            </a:p>
            <a:p>
              <a:pPr algn="r"/>
              <a:r>
                <a:rPr lang="en-GB" sz="2000" dirty="0" err="1" smtClean="0"/>
                <a:t>Dr.</a:t>
              </a:r>
              <a:r>
                <a:rPr lang="en-GB" sz="2000" dirty="0" smtClean="0"/>
                <a:t> </a:t>
              </a:r>
              <a:r>
                <a:rPr lang="en-GB" sz="2000" dirty="0" err="1" smtClean="0"/>
                <a:t>Hadeel</a:t>
              </a:r>
              <a:r>
                <a:rPr lang="en-GB" sz="2000" dirty="0" smtClean="0"/>
                <a:t> </a:t>
              </a:r>
              <a:r>
                <a:rPr lang="en-GB" sz="2000" dirty="0" err="1" smtClean="0"/>
                <a:t>Hussain</a:t>
              </a:r>
              <a:endParaRPr lang="en-GB" sz="2000" dirty="0" smtClean="0"/>
            </a:p>
            <a:p>
              <a:pPr algn="r"/>
              <a:r>
                <a:rPr lang="en-GB" sz="2000" dirty="0" err="1" smtClean="0"/>
                <a:t>Dr.</a:t>
              </a:r>
              <a:r>
                <a:rPr lang="en-GB" sz="2000" dirty="0" smtClean="0"/>
                <a:t> </a:t>
              </a:r>
              <a:r>
                <a:rPr lang="en-GB" sz="2000" dirty="0" err="1" smtClean="0"/>
                <a:t>Jörg</a:t>
              </a:r>
              <a:r>
                <a:rPr lang="en-GB" sz="2000" dirty="0" smtClean="0"/>
                <a:t> </a:t>
              </a:r>
              <a:r>
                <a:rPr lang="en-GB" sz="2000" dirty="0" err="1" smtClean="0"/>
                <a:t>Zegenhagen</a:t>
              </a:r>
              <a:endParaRPr lang="en-GB" sz="2000" dirty="0" smtClean="0"/>
            </a:p>
            <a:p>
              <a:pPr algn="r"/>
              <a:r>
                <a:rPr lang="en-GB" sz="2000" dirty="0" smtClean="0"/>
                <a:t>Prof Chris </a:t>
              </a:r>
              <a:r>
                <a:rPr lang="en-GB" sz="2000" dirty="0" err="1" smtClean="0"/>
                <a:t>Nicklin</a:t>
              </a:r>
              <a:endParaRPr lang="en-GB" sz="2000" dirty="0" smtClean="0"/>
            </a:p>
            <a:p>
              <a:pPr algn="r"/>
              <a:r>
                <a:rPr lang="en-GB" sz="2000" dirty="0" err="1" smtClean="0"/>
                <a:t>Mr.</a:t>
              </a:r>
              <a:r>
                <a:rPr lang="en-GB" sz="2000" dirty="0" smtClean="0"/>
                <a:t> </a:t>
              </a:r>
              <a:r>
                <a:rPr lang="en-GB" sz="2000" dirty="0" err="1" smtClean="0"/>
                <a:t>Immad</a:t>
              </a:r>
              <a:r>
                <a:rPr lang="en-GB" sz="2000" dirty="0" smtClean="0"/>
                <a:t> </a:t>
              </a:r>
              <a:r>
                <a:rPr lang="en-GB" sz="2000" dirty="0" err="1" smtClean="0"/>
                <a:t>Nadeem</a:t>
              </a:r>
              <a:endParaRPr lang="en-GB" sz="2000" dirty="0" smtClean="0"/>
            </a:p>
            <a:p>
              <a:pPr algn="r"/>
              <a:r>
                <a:rPr lang="en-GB" sz="2000" dirty="0" smtClean="0"/>
                <a:t>Prof. Geoff Thornton</a:t>
              </a:r>
              <a:endParaRPr lang="en-GB" sz="2000" dirty="0"/>
            </a:p>
          </p:txBody>
        </p:sp>
        <p:cxnSp>
          <p:nvCxnSpPr>
            <p:cNvPr id="7" name="Straight Connector 6"/>
            <p:cNvCxnSpPr/>
            <p:nvPr/>
          </p:nvCxnSpPr>
          <p:spPr>
            <a:xfrm>
              <a:off x="4414016" y="4184650"/>
              <a:ext cx="0" cy="1177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414016" y="5484051"/>
              <a:ext cx="0" cy="500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33067" y="4573557"/>
              <a:ext cx="2857146" cy="400110"/>
            </a:xfrm>
            <a:prstGeom prst="rect">
              <a:avLst/>
            </a:prstGeom>
            <a:noFill/>
          </p:spPr>
          <p:txBody>
            <a:bodyPr wrap="square" rtlCol="0">
              <a:spAutoFit/>
            </a:bodyPr>
            <a:lstStyle/>
            <a:p>
              <a:r>
                <a:rPr lang="en-GB" sz="2000" dirty="0" smtClean="0"/>
                <a:t>Diamond Light Source</a:t>
              </a:r>
              <a:endParaRPr lang="en-GB" sz="2000" dirty="0"/>
            </a:p>
          </p:txBody>
        </p:sp>
        <p:sp>
          <p:nvSpPr>
            <p:cNvPr id="13" name="TextBox 12"/>
            <p:cNvSpPr txBox="1"/>
            <p:nvPr/>
          </p:nvSpPr>
          <p:spPr>
            <a:xfrm>
              <a:off x="4433067" y="5505771"/>
              <a:ext cx="3125154" cy="400110"/>
            </a:xfrm>
            <a:prstGeom prst="rect">
              <a:avLst/>
            </a:prstGeom>
            <a:noFill/>
          </p:spPr>
          <p:txBody>
            <a:bodyPr wrap="square" rtlCol="0">
              <a:spAutoFit/>
            </a:bodyPr>
            <a:lstStyle/>
            <a:p>
              <a:r>
                <a:rPr lang="en-GB" sz="2000" dirty="0" smtClean="0"/>
                <a:t>University College London</a:t>
              </a:r>
              <a:endParaRPr lang="en-GB" sz="2000" dirty="0"/>
            </a:p>
          </p:txBody>
        </p:sp>
      </p:grpSp>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l="11117" t="29380" r="4861" b="30620"/>
          <a:stretch/>
        </p:blipFill>
        <p:spPr>
          <a:xfrm>
            <a:off x="349588" y="578392"/>
            <a:ext cx="3162870" cy="999914"/>
          </a:xfrm>
          <a:prstGeom prst="rect">
            <a:avLst/>
          </a:prstGeom>
        </p:spPr>
      </p:pic>
      <p:pic>
        <p:nvPicPr>
          <p:cNvPr id="17" name="Picture 16"/>
          <p:cNvPicPr>
            <a:picLocks noChangeAspect="1"/>
          </p:cNvPicPr>
          <p:nvPr/>
        </p:nvPicPr>
        <p:blipFill rotWithShape="1">
          <a:blip r:embed="rId7">
            <a:extLst>
              <a:ext uri="{28A0092B-C50C-407E-A947-70E740481C1C}">
                <a14:useLocalDpi xmlns:a14="http://schemas.microsoft.com/office/drawing/2010/main" val="0"/>
              </a:ext>
            </a:extLst>
          </a:blip>
          <a:srcRect l="20523" t="28710" r="20773" b="28398"/>
          <a:stretch/>
        </p:blipFill>
        <p:spPr>
          <a:xfrm>
            <a:off x="6329221" y="5377105"/>
            <a:ext cx="4969821" cy="803631"/>
          </a:xfrm>
          <a:prstGeom prst="rect">
            <a:avLst/>
          </a:prstGeom>
        </p:spPr>
      </p:pic>
    </p:spTree>
    <p:extLst>
      <p:ext uri="{BB962C8B-B14F-4D97-AF65-F5344CB8AC3E}">
        <p14:creationId xmlns:p14="http://schemas.microsoft.com/office/powerpoint/2010/main" val="34792713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4792" t="2488" r="7183" b="4073"/>
          <a:stretch/>
        </p:blipFill>
        <p:spPr>
          <a:xfrm>
            <a:off x="6699250" y="2758799"/>
            <a:ext cx="2800350" cy="3933826"/>
          </a:xfrm>
          <a:prstGeom prst="rect">
            <a:avLst/>
          </a:prstGeom>
        </p:spPr>
      </p:pic>
      <p:sp>
        <p:nvSpPr>
          <p:cNvPr id="2" name="TextBox 1"/>
          <p:cNvSpPr txBox="1"/>
          <p:nvPr/>
        </p:nvSpPr>
        <p:spPr>
          <a:xfrm>
            <a:off x="558160" y="962209"/>
            <a:ext cx="10447297" cy="1631216"/>
          </a:xfrm>
          <a:prstGeom prst="rect">
            <a:avLst/>
          </a:prstGeom>
          <a:noFill/>
        </p:spPr>
        <p:txBody>
          <a:bodyPr wrap="square" rtlCol="0">
            <a:spAutoFit/>
          </a:bodyPr>
          <a:lstStyle/>
          <a:p>
            <a:r>
              <a:rPr lang="en-GB" sz="2000" dirty="0" smtClean="0"/>
              <a:t>Main features:</a:t>
            </a:r>
          </a:p>
          <a:p>
            <a:pPr marL="342900" indent="-342900">
              <a:buFont typeface="Arial" panose="020B0604020202020204" pitchFamily="34" charset="0"/>
              <a:buChar char="•"/>
            </a:pPr>
            <a:r>
              <a:rPr lang="en-GB" sz="2000" dirty="0" smtClean="0"/>
              <a:t>UHV preparation, pre-characterisation and transfer to I07 diffractometer</a:t>
            </a:r>
          </a:p>
          <a:p>
            <a:pPr marL="342900" indent="-342900">
              <a:buFont typeface="Arial" panose="020B0604020202020204" pitchFamily="34" charset="0"/>
              <a:buChar char="•"/>
            </a:pPr>
            <a:r>
              <a:rPr lang="en-GB" sz="2000" dirty="0" smtClean="0"/>
              <a:t>Formation of a solid/liquid interface</a:t>
            </a:r>
            <a:endParaRPr lang="en-GB" sz="2000" dirty="0"/>
          </a:p>
          <a:p>
            <a:pPr marL="342900" indent="-342900">
              <a:buFont typeface="Arial" panose="020B0604020202020204" pitchFamily="34" charset="0"/>
              <a:buChar char="•"/>
            </a:pPr>
            <a:r>
              <a:rPr lang="en-GB" sz="2000" dirty="0" smtClean="0"/>
              <a:t>Application of an external potential</a:t>
            </a:r>
          </a:p>
          <a:p>
            <a:pPr marL="342900" indent="-342900">
              <a:buFont typeface="Arial" panose="020B0604020202020204" pitchFamily="34" charset="0"/>
              <a:buChar char="•"/>
            </a:pPr>
            <a:r>
              <a:rPr lang="en-GB" sz="2000" u="sng" dirty="0" smtClean="0"/>
              <a:t>Illumination</a:t>
            </a:r>
            <a:r>
              <a:rPr lang="en-GB" sz="2000" dirty="0" smtClean="0"/>
              <a:t> of the sample</a:t>
            </a:r>
            <a:endParaRPr lang="en-GB" sz="2000" dirty="0"/>
          </a:p>
        </p:txBody>
      </p:sp>
      <p:sp>
        <p:nvSpPr>
          <p:cNvPr id="8" name="TextBox 7"/>
          <p:cNvSpPr txBox="1"/>
          <p:nvPr/>
        </p:nvSpPr>
        <p:spPr>
          <a:xfrm>
            <a:off x="558159" y="3067183"/>
            <a:ext cx="7204081" cy="707886"/>
          </a:xfrm>
          <a:prstGeom prst="rect">
            <a:avLst/>
          </a:prstGeom>
          <a:noFill/>
        </p:spPr>
        <p:txBody>
          <a:bodyPr wrap="square" rtlCol="0">
            <a:spAutoFit/>
          </a:bodyPr>
          <a:lstStyle/>
          <a:p>
            <a:r>
              <a:rPr lang="en-GB" sz="2000" dirty="0" smtClean="0"/>
              <a:t>The sample can be illuminated trough the glass-to-metal reducer</a:t>
            </a:r>
          </a:p>
          <a:p>
            <a:r>
              <a:rPr lang="en-GB" sz="2000" dirty="0" smtClean="0"/>
              <a:t>Intense LED-UV light (365nm 10mA.cm</a:t>
            </a:r>
            <a:r>
              <a:rPr lang="en-GB" sz="2000" baseline="30000" dirty="0" smtClean="0"/>
              <a:t>-2</a:t>
            </a:r>
            <a:r>
              <a:rPr lang="en-GB" sz="2000" dirty="0" smtClean="0"/>
              <a:t>) is available at the moment</a:t>
            </a:r>
            <a:endParaRPr lang="en-GB" sz="20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b="25830"/>
          <a:stretch/>
        </p:blipFill>
        <p:spPr>
          <a:xfrm>
            <a:off x="1133474" y="3882614"/>
            <a:ext cx="4815755" cy="2678889"/>
          </a:xfrm>
          <a:prstGeom prst="rect">
            <a:avLst/>
          </a:prstGeom>
        </p:spPr>
      </p:pic>
      <p:pic>
        <p:nvPicPr>
          <p:cNvPr id="6" name="Picture 5"/>
          <p:cNvPicPr>
            <a:picLocks noChangeAspect="1"/>
          </p:cNvPicPr>
          <p:nvPr/>
        </p:nvPicPr>
        <p:blipFill>
          <a:blip r:embed="rId4"/>
          <a:stretch>
            <a:fillRect/>
          </a:stretch>
        </p:blipFill>
        <p:spPr>
          <a:xfrm>
            <a:off x="9613900" y="18555"/>
            <a:ext cx="2463800" cy="6839445"/>
          </a:xfrm>
          <a:prstGeom prst="rect">
            <a:avLst/>
          </a:prstGeom>
        </p:spPr>
      </p:pic>
      <p:sp>
        <p:nvSpPr>
          <p:cNvPr id="10" name="TextBox 9"/>
          <p:cNvSpPr txBox="1"/>
          <p:nvPr/>
        </p:nvSpPr>
        <p:spPr>
          <a:xfrm>
            <a:off x="7966075" y="6273284"/>
            <a:ext cx="923419" cy="369332"/>
          </a:xfrm>
          <a:prstGeom prst="rect">
            <a:avLst/>
          </a:prstGeom>
          <a:noFill/>
        </p:spPr>
        <p:txBody>
          <a:bodyPr wrap="square" rtlCol="0">
            <a:spAutoFit/>
          </a:bodyPr>
          <a:lstStyle/>
          <a:p>
            <a:pPr algn="r"/>
            <a:r>
              <a:rPr lang="en-GB" dirty="0" smtClean="0"/>
              <a:t>UV LED</a:t>
            </a:r>
            <a:endParaRPr lang="en-GB" dirty="0"/>
          </a:p>
        </p:txBody>
      </p:sp>
      <p:cxnSp>
        <p:nvCxnSpPr>
          <p:cNvPr id="11" name="Straight Arrow Connector 10"/>
          <p:cNvCxnSpPr/>
          <p:nvPr/>
        </p:nvCxnSpPr>
        <p:spPr>
          <a:xfrm flipH="1">
            <a:off x="7553325" y="6457950"/>
            <a:ext cx="43815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877806" y="5398184"/>
            <a:ext cx="923419" cy="646331"/>
          </a:xfrm>
          <a:prstGeom prst="rect">
            <a:avLst/>
          </a:prstGeom>
          <a:noFill/>
        </p:spPr>
        <p:txBody>
          <a:bodyPr wrap="square" rtlCol="0">
            <a:spAutoFit/>
          </a:bodyPr>
          <a:lstStyle/>
          <a:p>
            <a:r>
              <a:rPr lang="en-GB" dirty="0" smtClean="0"/>
              <a:t>Cooling block</a:t>
            </a:r>
            <a:endParaRPr lang="en-GB" dirty="0"/>
          </a:p>
        </p:txBody>
      </p:sp>
      <p:cxnSp>
        <p:nvCxnSpPr>
          <p:cNvPr id="15" name="Straight Arrow Connector 14"/>
          <p:cNvCxnSpPr/>
          <p:nvPr/>
        </p:nvCxnSpPr>
        <p:spPr>
          <a:xfrm flipH="1">
            <a:off x="8458200" y="5721350"/>
            <a:ext cx="43815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7788" y="221308"/>
            <a:ext cx="4711252" cy="523220"/>
          </a:xfrm>
          <a:prstGeom prst="rect">
            <a:avLst/>
          </a:prstGeom>
          <a:noFill/>
          <a:ln w="28575">
            <a:solidFill>
              <a:srgbClr val="CC0000"/>
            </a:solidFill>
          </a:ln>
        </p:spPr>
        <p:txBody>
          <a:bodyPr wrap="square" rtlCol="0">
            <a:spAutoFit/>
          </a:bodyPr>
          <a:lstStyle/>
          <a:p>
            <a:r>
              <a:rPr lang="en-GB" sz="2800" dirty="0" smtClean="0"/>
              <a:t>XRD photo-electrochemical cell</a:t>
            </a:r>
            <a:endParaRPr lang="en-GB" sz="2800" dirty="0"/>
          </a:p>
        </p:txBody>
      </p:sp>
      <p:sp>
        <p:nvSpPr>
          <p:cNvPr id="17" name="TextBox 16"/>
          <p:cNvSpPr txBox="1"/>
          <p:nvPr/>
        </p:nvSpPr>
        <p:spPr>
          <a:xfrm>
            <a:off x="2988" y="6457890"/>
            <a:ext cx="386080" cy="400110"/>
          </a:xfrm>
          <a:prstGeom prst="rect">
            <a:avLst/>
          </a:prstGeom>
          <a:noFill/>
        </p:spPr>
        <p:txBody>
          <a:bodyPr wrap="square" rtlCol="0">
            <a:spAutoFit/>
          </a:bodyPr>
          <a:lstStyle/>
          <a:p>
            <a:r>
              <a:rPr lang="en-GB" sz="2000" dirty="0" smtClean="0"/>
              <a:t>6</a:t>
            </a:r>
            <a:endParaRPr lang="en-GB" sz="2000" dirty="0"/>
          </a:p>
        </p:txBody>
      </p:sp>
      <p:sp>
        <p:nvSpPr>
          <p:cNvPr id="18" name="Oval 17"/>
          <p:cNvSpPr/>
          <p:nvPr/>
        </p:nvSpPr>
        <p:spPr>
          <a:xfrm>
            <a:off x="-96369" y="6457890"/>
            <a:ext cx="485437" cy="485437"/>
          </a:xfrm>
          <a:prstGeom prst="ellipse">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787341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8160" y="962209"/>
            <a:ext cx="10447297" cy="1938992"/>
          </a:xfrm>
          <a:prstGeom prst="rect">
            <a:avLst/>
          </a:prstGeom>
          <a:noFill/>
        </p:spPr>
        <p:txBody>
          <a:bodyPr wrap="square" rtlCol="0">
            <a:spAutoFit/>
          </a:bodyPr>
          <a:lstStyle/>
          <a:p>
            <a:r>
              <a:rPr lang="en-GB" sz="2000" dirty="0" smtClean="0"/>
              <a:t>Main features:</a:t>
            </a:r>
          </a:p>
          <a:p>
            <a:pPr marL="342900" indent="-342900">
              <a:buFont typeface="Arial" panose="020B0604020202020204" pitchFamily="34" charset="0"/>
              <a:buChar char="•"/>
            </a:pPr>
            <a:r>
              <a:rPr lang="en-GB" sz="2000" dirty="0" smtClean="0"/>
              <a:t>UHV preparation, pre-characterisation and transfer to I07 diffractometer</a:t>
            </a:r>
          </a:p>
          <a:p>
            <a:pPr marL="342900" indent="-342900">
              <a:buFont typeface="Arial" panose="020B0604020202020204" pitchFamily="34" charset="0"/>
              <a:buChar char="•"/>
            </a:pPr>
            <a:r>
              <a:rPr lang="en-GB" sz="2000" dirty="0" smtClean="0"/>
              <a:t>Formation of a solid/liquid interface</a:t>
            </a:r>
            <a:endParaRPr lang="en-GB" sz="2000" dirty="0"/>
          </a:p>
          <a:p>
            <a:pPr marL="342900" indent="-342900">
              <a:buFont typeface="Arial" panose="020B0604020202020204" pitchFamily="34" charset="0"/>
              <a:buChar char="•"/>
            </a:pPr>
            <a:r>
              <a:rPr lang="en-GB" sz="2000" dirty="0" smtClean="0"/>
              <a:t>Application of an external potential</a:t>
            </a:r>
          </a:p>
          <a:p>
            <a:pPr marL="342900" indent="-342900">
              <a:buFont typeface="Arial" panose="020B0604020202020204" pitchFamily="34" charset="0"/>
              <a:buChar char="•"/>
            </a:pPr>
            <a:r>
              <a:rPr lang="en-GB" sz="2000" dirty="0" smtClean="0"/>
              <a:t>Illumination of the sample</a:t>
            </a:r>
          </a:p>
          <a:p>
            <a:pPr marL="342900" indent="-342900">
              <a:buFont typeface="Arial" panose="020B0604020202020204" pitchFamily="34" charset="0"/>
              <a:buChar char="•"/>
            </a:pPr>
            <a:r>
              <a:rPr lang="en-GB" sz="2000" u="sng" dirty="0" smtClean="0"/>
              <a:t>Operate entirely from the control cabin</a:t>
            </a:r>
            <a:r>
              <a:rPr lang="en-GB" sz="2000" dirty="0" smtClean="0"/>
              <a:t> of the beamline</a:t>
            </a:r>
            <a:endParaRPr lang="en-GB" sz="2000" dirty="0"/>
          </a:p>
        </p:txBody>
      </p:sp>
      <p:sp>
        <p:nvSpPr>
          <p:cNvPr id="8" name="TextBox 7"/>
          <p:cNvSpPr txBox="1"/>
          <p:nvPr/>
        </p:nvSpPr>
        <p:spPr>
          <a:xfrm>
            <a:off x="558159" y="3121673"/>
            <a:ext cx="10668641" cy="1631216"/>
          </a:xfrm>
          <a:prstGeom prst="rect">
            <a:avLst/>
          </a:prstGeom>
          <a:noFill/>
        </p:spPr>
        <p:txBody>
          <a:bodyPr wrap="square" rtlCol="0">
            <a:spAutoFit/>
          </a:bodyPr>
          <a:lstStyle/>
          <a:p>
            <a:r>
              <a:rPr lang="en-GB" sz="2000" dirty="0" smtClean="0"/>
              <a:t>A unique computer controlling the cell can be remote accessed</a:t>
            </a:r>
          </a:p>
          <a:p>
            <a:r>
              <a:rPr lang="en-GB" sz="2000" dirty="0"/>
              <a:t> </a:t>
            </a:r>
            <a:r>
              <a:rPr lang="en-GB" sz="2000" dirty="0" smtClean="0"/>
              <a:t>   → Syringe pump</a:t>
            </a:r>
          </a:p>
          <a:p>
            <a:r>
              <a:rPr lang="en-GB" sz="2000" dirty="0" smtClean="0"/>
              <a:t>    → Potentiostat</a:t>
            </a:r>
          </a:p>
          <a:p>
            <a:r>
              <a:rPr lang="en-GB" sz="2000" dirty="0" smtClean="0"/>
              <a:t>    → UV illumination system</a:t>
            </a:r>
          </a:p>
          <a:p>
            <a:r>
              <a:rPr lang="en-GB" sz="2000" dirty="0" smtClean="0"/>
              <a:t>    → Monitoring camera</a:t>
            </a:r>
            <a:r>
              <a:rPr lang="en-GB" sz="2000" dirty="0"/>
              <a:t>	</a:t>
            </a:r>
          </a:p>
        </p:txBody>
      </p:sp>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43000"/>
                    </a14:imgEffect>
                    <a14:imgEffect>
                      <a14:brightnessContrast bright="-2000" contrast="-11000"/>
                    </a14:imgEffect>
                  </a14:imgLayer>
                </a14:imgProps>
              </a:ext>
              <a:ext uri="{28A0092B-C50C-407E-A947-70E740481C1C}">
                <a14:useLocalDpi xmlns:a14="http://schemas.microsoft.com/office/drawing/2010/main" val="0"/>
              </a:ext>
            </a:extLst>
          </a:blip>
          <a:srcRect t="8592" b="40000"/>
          <a:stretch/>
        </p:blipFill>
        <p:spPr>
          <a:xfrm>
            <a:off x="3605773" y="3547532"/>
            <a:ext cx="8586227" cy="3310468"/>
          </a:xfrm>
          <a:prstGeom prst="rect">
            <a:avLst/>
          </a:prstGeom>
        </p:spPr>
      </p:pic>
      <p:cxnSp>
        <p:nvCxnSpPr>
          <p:cNvPr id="9" name="Straight Arrow Connector 8"/>
          <p:cNvCxnSpPr>
            <a:stCxn id="16" idx="2"/>
          </p:cNvCxnSpPr>
          <p:nvPr/>
        </p:nvCxnSpPr>
        <p:spPr>
          <a:xfrm>
            <a:off x="11589272" y="3437871"/>
            <a:ext cx="149791" cy="1105907"/>
          </a:xfrm>
          <a:prstGeom prst="straightConnector1">
            <a:avLst/>
          </a:prstGeom>
          <a:ln w="19050">
            <a:solidFill>
              <a:srgbClr val="CC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7" idx="2"/>
          </p:cNvCxnSpPr>
          <p:nvPr/>
        </p:nvCxnSpPr>
        <p:spPr>
          <a:xfrm flipH="1">
            <a:off x="10076166" y="3437872"/>
            <a:ext cx="306456" cy="798848"/>
          </a:xfrm>
          <a:prstGeom prst="straightConnector1">
            <a:avLst/>
          </a:prstGeom>
          <a:ln w="19050">
            <a:solidFill>
              <a:srgbClr val="CC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8" idx="2"/>
          </p:cNvCxnSpPr>
          <p:nvPr/>
        </p:nvCxnSpPr>
        <p:spPr>
          <a:xfrm flipH="1">
            <a:off x="8564880" y="3437872"/>
            <a:ext cx="537217" cy="717568"/>
          </a:xfrm>
          <a:prstGeom prst="straightConnector1">
            <a:avLst/>
          </a:prstGeom>
          <a:ln w="19050">
            <a:solidFill>
              <a:srgbClr val="CC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9" idx="2"/>
          </p:cNvCxnSpPr>
          <p:nvPr/>
        </p:nvCxnSpPr>
        <p:spPr>
          <a:xfrm flipH="1">
            <a:off x="6035040" y="3437872"/>
            <a:ext cx="1763250" cy="1276368"/>
          </a:xfrm>
          <a:prstGeom prst="straightConnector1">
            <a:avLst/>
          </a:prstGeom>
          <a:ln w="19050">
            <a:solidFill>
              <a:srgbClr val="CC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1041366" y="2791540"/>
            <a:ext cx="1095812" cy="646331"/>
          </a:xfrm>
          <a:prstGeom prst="rect">
            <a:avLst/>
          </a:prstGeom>
          <a:noFill/>
        </p:spPr>
        <p:txBody>
          <a:bodyPr wrap="square" rtlCol="0">
            <a:spAutoFit/>
          </a:bodyPr>
          <a:lstStyle/>
          <a:p>
            <a:pPr algn="ctr"/>
            <a:r>
              <a:rPr lang="en-GB" dirty="0" smtClean="0"/>
              <a:t>Interface monitor</a:t>
            </a:r>
            <a:endParaRPr lang="en-GB" dirty="0"/>
          </a:p>
        </p:txBody>
      </p:sp>
      <p:sp>
        <p:nvSpPr>
          <p:cNvPr id="17" name="TextBox 16"/>
          <p:cNvSpPr txBox="1"/>
          <p:nvPr/>
        </p:nvSpPr>
        <p:spPr>
          <a:xfrm>
            <a:off x="9812384" y="2791541"/>
            <a:ext cx="1140475" cy="646331"/>
          </a:xfrm>
          <a:prstGeom prst="rect">
            <a:avLst/>
          </a:prstGeom>
          <a:noFill/>
        </p:spPr>
        <p:txBody>
          <a:bodyPr wrap="square" rtlCol="0">
            <a:spAutoFit/>
          </a:bodyPr>
          <a:lstStyle/>
          <a:p>
            <a:pPr algn="ctr"/>
            <a:r>
              <a:rPr lang="en-GB" dirty="0" smtClean="0"/>
              <a:t>Syringe control</a:t>
            </a:r>
            <a:endParaRPr lang="en-GB" dirty="0"/>
          </a:p>
        </p:txBody>
      </p:sp>
      <p:sp>
        <p:nvSpPr>
          <p:cNvPr id="18" name="TextBox 17"/>
          <p:cNvSpPr txBox="1"/>
          <p:nvPr/>
        </p:nvSpPr>
        <p:spPr>
          <a:xfrm>
            <a:off x="8427719" y="2791541"/>
            <a:ext cx="1348756" cy="646331"/>
          </a:xfrm>
          <a:prstGeom prst="rect">
            <a:avLst/>
          </a:prstGeom>
          <a:noFill/>
        </p:spPr>
        <p:txBody>
          <a:bodyPr wrap="square" rtlCol="0">
            <a:spAutoFit/>
          </a:bodyPr>
          <a:lstStyle/>
          <a:p>
            <a:pPr algn="ctr"/>
            <a:r>
              <a:rPr lang="en-GB" dirty="0" smtClean="0"/>
              <a:t>Potentiostat software</a:t>
            </a:r>
            <a:endParaRPr lang="en-GB" dirty="0"/>
          </a:p>
        </p:txBody>
      </p:sp>
      <p:sp>
        <p:nvSpPr>
          <p:cNvPr id="19" name="TextBox 18"/>
          <p:cNvSpPr txBox="1"/>
          <p:nvPr/>
        </p:nvSpPr>
        <p:spPr>
          <a:xfrm>
            <a:off x="7228052" y="2791541"/>
            <a:ext cx="1140475" cy="646331"/>
          </a:xfrm>
          <a:prstGeom prst="rect">
            <a:avLst/>
          </a:prstGeom>
          <a:noFill/>
        </p:spPr>
        <p:txBody>
          <a:bodyPr wrap="square" rtlCol="0">
            <a:spAutoFit/>
          </a:bodyPr>
          <a:lstStyle/>
          <a:p>
            <a:pPr algn="ctr"/>
            <a:r>
              <a:rPr lang="en-GB" dirty="0" smtClean="0"/>
              <a:t>Syringe status</a:t>
            </a:r>
            <a:endParaRPr lang="en-GB" dirty="0"/>
          </a:p>
        </p:txBody>
      </p:sp>
      <p:sp>
        <p:nvSpPr>
          <p:cNvPr id="36" name="TextBox 35"/>
          <p:cNvSpPr txBox="1"/>
          <p:nvPr/>
        </p:nvSpPr>
        <p:spPr>
          <a:xfrm>
            <a:off x="307788" y="221308"/>
            <a:ext cx="4711252" cy="523220"/>
          </a:xfrm>
          <a:prstGeom prst="rect">
            <a:avLst/>
          </a:prstGeom>
          <a:noFill/>
          <a:ln w="28575">
            <a:solidFill>
              <a:srgbClr val="CC0000"/>
            </a:solidFill>
          </a:ln>
        </p:spPr>
        <p:txBody>
          <a:bodyPr wrap="square" rtlCol="0">
            <a:spAutoFit/>
          </a:bodyPr>
          <a:lstStyle/>
          <a:p>
            <a:r>
              <a:rPr lang="en-GB" sz="2800" dirty="0" smtClean="0"/>
              <a:t>XRD photo-electrochemical cell</a:t>
            </a:r>
            <a:endParaRPr lang="en-GB" sz="2800" dirty="0"/>
          </a:p>
        </p:txBody>
      </p:sp>
      <p:sp>
        <p:nvSpPr>
          <p:cNvPr id="37" name="TextBox 36"/>
          <p:cNvSpPr txBox="1"/>
          <p:nvPr/>
        </p:nvSpPr>
        <p:spPr>
          <a:xfrm>
            <a:off x="2988" y="6457890"/>
            <a:ext cx="386080" cy="400110"/>
          </a:xfrm>
          <a:prstGeom prst="rect">
            <a:avLst/>
          </a:prstGeom>
          <a:noFill/>
        </p:spPr>
        <p:txBody>
          <a:bodyPr wrap="square" rtlCol="0">
            <a:spAutoFit/>
          </a:bodyPr>
          <a:lstStyle/>
          <a:p>
            <a:r>
              <a:rPr lang="en-GB" sz="2000" dirty="0" smtClean="0"/>
              <a:t>7</a:t>
            </a:r>
            <a:endParaRPr lang="en-GB" sz="2000" dirty="0"/>
          </a:p>
        </p:txBody>
      </p:sp>
      <p:sp>
        <p:nvSpPr>
          <p:cNvPr id="38" name="Oval 37"/>
          <p:cNvSpPr/>
          <p:nvPr/>
        </p:nvSpPr>
        <p:spPr>
          <a:xfrm>
            <a:off x="-96369" y="6457890"/>
            <a:ext cx="485437" cy="485437"/>
          </a:xfrm>
          <a:prstGeom prst="ellipse">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954613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Box 85"/>
          <p:cNvSpPr txBox="1"/>
          <p:nvPr/>
        </p:nvSpPr>
        <p:spPr>
          <a:xfrm>
            <a:off x="307788" y="221308"/>
            <a:ext cx="4746812" cy="523220"/>
          </a:xfrm>
          <a:prstGeom prst="rect">
            <a:avLst/>
          </a:prstGeom>
          <a:noFill/>
          <a:ln w="28575">
            <a:solidFill>
              <a:srgbClr val="CC0000"/>
            </a:solidFill>
          </a:ln>
        </p:spPr>
        <p:txBody>
          <a:bodyPr wrap="square" rtlCol="0">
            <a:spAutoFit/>
          </a:bodyPr>
          <a:lstStyle/>
          <a:p>
            <a:r>
              <a:rPr lang="en-GB" sz="2800" dirty="0" smtClean="0"/>
              <a:t>Surface X-ray Diffraction: basics </a:t>
            </a:r>
            <a:endParaRPr lang="en-GB" sz="2800" dirty="0"/>
          </a:p>
        </p:txBody>
      </p:sp>
      <p:sp>
        <p:nvSpPr>
          <p:cNvPr id="87" name="TextBox 86"/>
          <p:cNvSpPr txBox="1"/>
          <p:nvPr/>
        </p:nvSpPr>
        <p:spPr>
          <a:xfrm>
            <a:off x="538480" y="975360"/>
            <a:ext cx="10158549" cy="400110"/>
          </a:xfrm>
          <a:prstGeom prst="rect">
            <a:avLst/>
          </a:prstGeom>
          <a:noFill/>
        </p:spPr>
        <p:txBody>
          <a:bodyPr wrap="square" rtlCol="0">
            <a:spAutoFit/>
          </a:bodyPr>
          <a:lstStyle/>
          <a:p>
            <a:r>
              <a:rPr lang="en-GB" sz="2000" dirty="0" smtClean="0"/>
              <a:t>Experience realized at grazing incidence close to the critical angle to improve surface sensitivity</a:t>
            </a:r>
          </a:p>
        </p:txBody>
      </p:sp>
      <p:sp>
        <p:nvSpPr>
          <p:cNvPr id="88" name="TextBox 87"/>
          <p:cNvSpPr txBox="1"/>
          <p:nvPr/>
        </p:nvSpPr>
        <p:spPr>
          <a:xfrm>
            <a:off x="538479" y="2002870"/>
            <a:ext cx="6092282" cy="3785652"/>
          </a:xfrm>
          <a:prstGeom prst="rect">
            <a:avLst/>
          </a:prstGeom>
          <a:noFill/>
        </p:spPr>
        <p:txBody>
          <a:bodyPr wrap="square" rtlCol="0">
            <a:spAutoFit/>
          </a:bodyPr>
          <a:lstStyle/>
          <a:p>
            <a:r>
              <a:rPr lang="en-GB" sz="2000" dirty="0" smtClean="0"/>
              <a:t>Surface X-Ray Diffraction (</a:t>
            </a:r>
            <a:r>
              <a:rPr lang="en-GB" sz="2000" dirty="0" smtClean="0">
                <a:solidFill>
                  <a:srgbClr val="FF0000"/>
                </a:solidFill>
              </a:rPr>
              <a:t>SXRD</a:t>
            </a:r>
            <a:r>
              <a:rPr lang="en-GB" sz="2000" dirty="0" smtClean="0"/>
              <a:t>)</a:t>
            </a:r>
          </a:p>
          <a:p>
            <a:pPr marL="342900" indent="-342900">
              <a:buFont typeface="Arial" panose="020B0604020202020204" pitchFamily="34" charset="0"/>
              <a:buChar char="•"/>
            </a:pPr>
            <a:r>
              <a:rPr lang="en-GB" sz="2000" dirty="0" smtClean="0"/>
              <a:t>Structure </a:t>
            </a:r>
            <a:r>
              <a:rPr lang="en-GB" sz="2000" dirty="0"/>
              <a:t>of crystalline </a:t>
            </a:r>
            <a:r>
              <a:rPr lang="en-GB" sz="2000" dirty="0" smtClean="0"/>
              <a:t>surfaces</a:t>
            </a:r>
          </a:p>
          <a:p>
            <a:pPr marL="342900" indent="-342900">
              <a:buFont typeface="Arial" panose="020B0604020202020204" pitchFamily="34" charset="0"/>
              <a:buChar char="•"/>
            </a:pPr>
            <a:r>
              <a:rPr lang="en-GB" sz="2000" dirty="0" smtClean="0"/>
              <a:t>Displacements, roughness,</a:t>
            </a:r>
            <a:r>
              <a:rPr lang="en-GB" sz="2000" dirty="0"/>
              <a:t> </a:t>
            </a:r>
            <a:r>
              <a:rPr lang="en-GB" sz="2000" dirty="0" smtClean="0"/>
              <a:t>surface relaxation</a:t>
            </a:r>
          </a:p>
          <a:p>
            <a:endParaRPr lang="en-GB" sz="2000" dirty="0"/>
          </a:p>
          <a:p>
            <a:r>
              <a:rPr lang="en-GB" sz="2000" dirty="0"/>
              <a:t>Grazing Incidence X-ray </a:t>
            </a:r>
            <a:r>
              <a:rPr lang="en-GB" sz="2000" dirty="0" smtClean="0"/>
              <a:t>Diffraction (</a:t>
            </a:r>
            <a:r>
              <a:rPr lang="en-GB" sz="2000" dirty="0" smtClean="0">
                <a:solidFill>
                  <a:srgbClr val="FF0000"/>
                </a:solidFill>
              </a:rPr>
              <a:t>GIXD</a:t>
            </a:r>
            <a:r>
              <a:rPr lang="en-GB" sz="2000" dirty="0" smtClean="0"/>
              <a:t>)</a:t>
            </a:r>
          </a:p>
          <a:p>
            <a:pPr marL="342900" indent="-342900">
              <a:buFont typeface="Arial" panose="020B0604020202020204" pitchFamily="34" charset="0"/>
              <a:buChar char="•"/>
            </a:pPr>
            <a:r>
              <a:rPr lang="en-GB" sz="2000" dirty="0" smtClean="0"/>
              <a:t>Structure </a:t>
            </a:r>
            <a:r>
              <a:rPr lang="en-GB" sz="2000" dirty="0"/>
              <a:t>of nano-objects</a:t>
            </a:r>
          </a:p>
          <a:p>
            <a:pPr marL="342900" indent="-342900">
              <a:buFont typeface="Arial" panose="020B0604020202020204" pitchFamily="34" charset="0"/>
              <a:buChar char="•"/>
            </a:pPr>
            <a:r>
              <a:rPr lang="en-GB" sz="2000" dirty="0" smtClean="0"/>
              <a:t>Size</a:t>
            </a:r>
            <a:r>
              <a:rPr lang="en-GB" sz="2000" dirty="0"/>
              <a:t>, lattice parameters, </a:t>
            </a:r>
            <a:r>
              <a:rPr lang="en-GB" sz="2000" dirty="0" smtClean="0"/>
              <a:t>strains, domains</a:t>
            </a:r>
            <a:endParaRPr lang="en-GB" sz="2000" dirty="0"/>
          </a:p>
          <a:p>
            <a:endParaRPr lang="en-GB" sz="2000" dirty="0" smtClean="0"/>
          </a:p>
          <a:p>
            <a:r>
              <a:rPr lang="en-GB" sz="2000" dirty="0"/>
              <a:t>Grazing Incidence Small Angle X-ray </a:t>
            </a:r>
            <a:r>
              <a:rPr lang="en-GB" sz="2000" dirty="0" smtClean="0"/>
              <a:t>Scattering (</a:t>
            </a:r>
            <a:r>
              <a:rPr lang="en-GB" sz="2000" dirty="0" smtClean="0">
                <a:solidFill>
                  <a:srgbClr val="FF0000"/>
                </a:solidFill>
              </a:rPr>
              <a:t>GISAXS</a:t>
            </a:r>
            <a:r>
              <a:rPr lang="en-GB" sz="2000" dirty="0" smtClean="0"/>
              <a:t>)</a:t>
            </a:r>
          </a:p>
          <a:p>
            <a:pPr marL="342900" indent="-342900">
              <a:buFont typeface="Arial" panose="020B0604020202020204" pitchFamily="34" charset="0"/>
              <a:buChar char="•"/>
            </a:pPr>
            <a:r>
              <a:rPr lang="en-GB" sz="2000" dirty="0"/>
              <a:t>Morphology of </a:t>
            </a:r>
            <a:r>
              <a:rPr lang="en-GB" sz="2000" dirty="0" smtClean="0"/>
              <a:t>nanostructures</a:t>
            </a:r>
            <a:endParaRPr lang="en-GB" sz="2000" dirty="0"/>
          </a:p>
          <a:p>
            <a:pPr marL="342900" indent="-342900">
              <a:buFont typeface="Arial" panose="020B0604020202020204" pitchFamily="34" charset="0"/>
              <a:buChar char="•"/>
            </a:pPr>
            <a:r>
              <a:rPr lang="en-GB" sz="2000" dirty="0"/>
              <a:t>Size, size distribution, shape</a:t>
            </a:r>
          </a:p>
          <a:p>
            <a:pPr marL="342900" indent="-342900">
              <a:buFont typeface="Arial" panose="020B0604020202020204" pitchFamily="34" charset="0"/>
              <a:buChar char="•"/>
            </a:pPr>
            <a:r>
              <a:rPr lang="en-GB" sz="2000" dirty="0"/>
              <a:t>Particle-particle pair correlation </a:t>
            </a:r>
            <a:r>
              <a:rPr lang="en-GB" sz="2000" dirty="0" smtClean="0"/>
              <a:t>function    </a:t>
            </a:r>
            <a:endParaRPr lang="en-GB" sz="2000" dirty="0"/>
          </a:p>
        </p:txBody>
      </p:sp>
      <p:sp>
        <p:nvSpPr>
          <p:cNvPr id="95" name="TextBox 94"/>
          <p:cNvSpPr txBox="1"/>
          <p:nvPr/>
        </p:nvSpPr>
        <p:spPr>
          <a:xfrm>
            <a:off x="7152142" y="6169569"/>
            <a:ext cx="3544887" cy="400110"/>
          </a:xfrm>
          <a:prstGeom prst="rect">
            <a:avLst/>
          </a:prstGeom>
          <a:noFill/>
        </p:spPr>
        <p:txBody>
          <a:bodyPr wrap="square" rtlCol="0">
            <a:spAutoFit/>
          </a:bodyPr>
          <a:lstStyle/>
          <a:p>
            <a:r>
              <a:rPr lang="en-GB" sz="2000" dirty="0"/>
              <a:t>HDR, Giles Renaud</a:t>
            </a:r>
            <a:r>
              <a:rPr lang="en-GB" sz="2000" dirty="0" smtClean="0"/>
              <a:t>, CEA, </a:t>
            </a:r>
            <a:r>
              <a:rPr lang="en-GB" sz="2000" dirty="0"/>
              <a:t>2011 </a:t>
            </a:r>
          </a:p>
        </p:txBody>
      </p:sp>
      <p:grpSp>
        <p:nvGrpSpPr>
          <p:cNvPr id="85" name="Group 84"/>
          <p:cNvGrpSpPr/>
          <p:nvPr/>
        </p:nvGrpSpPr>
        <p:grpSpPr>
          <a:xfrm>
            <a:off x="4685390" y="1703932"/>
            <a:ext cx="7488238" cy="4486275"/>
            <a:chOff x="4525736" y="1033010"/>
            <a:chExt cx="7488238" cy="4486275"/>
          </a:xfrm>
        </p:grpSpPr>
        <p:grpSp>
          <p:nvGrpSpPr>
            <p:cNvPr id="2" name="Group 2"/>
            <p:cNvGrpSpPr>
              <a:grpSpLocks/>
            </p:cNvGrpSpPr>
            <p:nvPr/>
          </p:nvGrpSpPr>
          <p:grpSpPr bwMode="auto">
            <a:xfrm>
              <a:off x="5581424" y="3326947"/>
              <a:ext cx="1955800" cy="2119313"/>
              <a:chOff x="1304" y="2303"/>
              <a:chExt cx="1232" cy="1335"/>
            </a:xfrm>
          </p:grpSpPr>
          <p:sp>
            <p:nvSpPr>
              <p:cNvPr id="3" name="AutoShape 3"/>
              <p:cNvSpPr>
                <a:spLocks noChangeArrowheads="1"/>
              </p:cNvSpPr>
              <p:nvPr/>
            </p:nvSpPr>
            <p:spPr bwMode="auto">
              <a:xfrm rot="10800000" flipH="1">
                <a:off x="1819" y="2441"/>
                <a:ext cx="217" cy="202"/>
              </a:xfrm>
              <a:prstGeom prst="curvedLeftArrow">
                <a:avLst>
                  <a:gd name="adj1" fmla="val 20907"/>
                  <a:gd name="adj2" fmla="val 40907"/>
                  <a:gd name="adj3" fmla="val 35809"/>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p>
            </p:txBody>
          </p:sp>
          <p:sp>
            <p:nvSpPr>
              <p:cNvPr id="4" name="Line 4"/>
              <p:cNvSpPr>
                <a:spLocks noChangeShapeType="1"/>
              </p:cNvSpPr>
              <p:nvPr/>
            </p:nvSpPr>
            <p:spPr bwMode="auto">
              <a:xfrm flipV="1">
                <a:off x="1936" y="2303"/>
                <a:ext cx="0" cy="890"/>
              </a:xfrm>
              <a:prstGeom prst="line">
                <a:avLst/>
              </a:prstGeom>
              <a:noFill/>
              <a:ln w="9525" cap="rnd">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5" name="Text Box 5"/>
              <p:cNvSpPr txBox="1">
                <a:spLocks noChangeArrowheads="1"/>
              </p:cNvSpPr>
              <p:nvPr/>
            </p:nvSpPr>
            <p:spPr bwMode="auto">
              <a:xfrm>
                <a:off x="2006" y="2431"/>
                <a:ext cx="249"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0343" tIns="50172" rIns="100343" bIns="50172">
                <a:spAutoFit/>
              </a:bodyPr>
              <a:lstStyle>
                <a:lvl1pPr defTabSz="1001713" eaLnBrk="0" hangingPunct="0">
                  <a:defRPr sz="2400">
                    <a:solidFill>
                      <a:schemeClr val="tx1"/>
                    </a:solidFill>
                    <a:latin typeface="Times New Roman" panose="02020603050405020304" pitchFamily="18" charset="0"/>
                  </a:defRPr>
                </a:lvl1pPr>
                <a:lvl2pPr marL="742950" indent="-285750" defTabSz="1001713" eaLnBrk="0" hangingPunct="0">
                  <a:defRPr sz="2400">
                    <a:solidFill>
                      <a:schemeClr val="tx1"/>
                    </a:solidFill>
                    <a:latin typeface="Times New Roman" panose="02020603050405020304" pitchFamily="18" charset="0"/>
                  </a:defRPr>
                </a:lvl2pPr>
                <a:lvl3pPr marL="1143000" indent="-228600" defTabSz="1001713" eaLnBrk="0" hangingPunct="0">
                  <a:defRPr sz="2400">
                    <a:solidFill>
                      <a:schemeClr val="tx1"/>
                    </a:solidFill>
                    <a:latin typeface="Times New Roman" panose="02020603050405020304" pitchFamily="18" charset="0"/>
                  </a:defRPr>
                </a:lvl3pPr>
                <a:lvl4pPr marL="1600200" indent="-228600" defTabSz="1001713" eaLnBrk="0" hangingPunct="0">
                  <a:defRPr sz="2400">
                    <a:solidFill>
                      <a:schemeClr val="tx1"/>
                    </a:solidFill>
                    <a:latin typeface="Times New Roman" panose="02020603050405020304" pitchFamily="18" charset="0"/>
                  </a:defRPr>
                </a:lvl4pPr>
                <a:lvl5pPr marL="2057400" indent="-228600" defTabSz="1001713" eaLnBrk="0" hangingPunct="0">
                  <a:defRPr sz="2400">
                    <a:solidFill>
                      <a:schemeClr val="tx1"/>
                    </a:solidFill>
                    <a:latin typeface="Times New Roman" panose="02020603050405020304" pitchFamily="18" charset="0"/>
                  </a:defRPr>
                </a:lvl5pPr>
                <a:lvl6pPr marL="2514600" indent="-228600" defTabSz="10017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017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017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017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900" i="1">
                    <a:latin typeface="Symbol" panose="05050102010706020507" pitchFamily="18" charset="2"/>
                  </a:rPr>
                  <a:t>w</a:t>
                </a:r>
                <a:endParaRPr lang="fr-FR" sz="1900" i="1">
                  <a:latin typeface="Helvetica" panose="020B0604020202020204" pitchFamily="34" charset="0"/>
                </a:endParaRPr>
              </a:p>
            </p:txBody>
          </p:sp>
          <p:grpSp>
            <p:nvGrpSpPr>
              <p:cNvPr id="6" name="Group 6"/>
              <p:cNvGrpSpPr>
                <a:grpSpLocks/>
              </p:cNvGrpSpPr>
              <p:nvPr/>
            </p:nvGrpSpPr>
            <p:grpSpPr bwMode="auto">
              <a:xfrm>
                <a:off x="1304" y="2705"/>
                <a:ext cx="1232" cy="933"/>
                <a:chOff x="1304" y="2705"/>
                <a:chExt cx="1232" cy="933"/>
              </a:xfrm>
            </p:grpSpPr>
            <p:sp>
              <p:nvSpPr>
                <p:cNvPr id="7" name="Rectangle 7"/>
                <p:cNvSpPr>
                  <a:spLocks noChangeArrowheads="1"/>
                </p:cNvSpPr>
                <p:nvPr/>
              </p:nvSpPr>
              <p:spPr bwMode="auto">
                <a:xfrm>
                  <a:off x="1751" y="2705"/>
                  <a:ext cx="9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1001713" eaLnBrk="0" hangingPunct="0">
                    <a:defRPr sz="2400">
                      <a:solidFill>
                        <a:schemeClr val="tx1"/>
                      </a:solidFill>
                      <a:latin typeface="Times New Roman" panose="02020603050405020304" pitchFamily="18" charset="0"/>
                    </a:defRPr>
                  </a:lvl1pPr>
                  <a:lvl2pPr marL="742950" indent="-285750" defTabSz="1001713" eaLnBrk="0" hangingPunct="0">
                    <a:defRPr sz="2400">
                      <a:solidFill>
                        <a:schemeClr val="tx1"/>
                      </a:solidFill>
                      <a:latin typeface="Times New Roman" panose="02020603050405020304" pitchFamily="18" charset="0"/>
                    </a:defRPr>
                  </a:lvl2pPr>
                  <a:lvl3pPr marL="1143000" indent="-228600" defTabSz="1001713" eaLnBrk="0" hangingPunct="0">
                    <a:defRPr sz="2400">
                      <a:solidFill>
                        <a:schemeClr val="tx1"/>
                      </a:solidFill>
                      <a:latin typeface="Times New Roman" panose="02020603050405020304" pitchFamily="18" charset="0"/>
                    </a:defRPr>
                  </a:lvl3pPr>
                  <a:lvl4pPr marL="1600200" indent="-228600" defTabSz="1001713" eaLnBrk="0" hangingPunct="0">
                    <a:defRPr sz="2400">
                      <a:solidFill>
                        <a:schemeClr val="tx1"/>
                      </a:solidFill>
                      <a:latin typeface="Times New Roman" panose="02020603050405020304" pitchFamily="18" charset="0"/>
                    </a:defRPr>
                  </a:lvl4pPr>
                  <a:lvl5pPr marL="2057400" indent="-228600" defTabSz="1001713" eaLnBrk="0" hangingPunct="0">
                    <a:defRPr sz="2400">
                      <a:solidFill>
                        <a:schemeClr val="tx1"/>
                      </a:solidFill>
                      <a:latin typeface="Times New Roman" panose="02020603050405020304" pitchFamily="18" charset="0"/>
                    </a:defRPr>
                  </a:lvl5pPr>
                  <a:lvl6pPr marL="2514600" indent="-228600" defTabSz="10017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017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017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017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700" i="1" dirty="0">
                      <a:solidFill>
                        <a:srgbClr val="000000"/>
                      </a:solidFill>
                      <a:latin typeface="Helvetica" panose="020B0604020202020204" pitchFamily="34" charset="0"/>
                    </a:rPr>
                    <a:t>D</a:t>
                  </a:r>
                  <a:endParaRPr lang="fr-FR" sz="1700" b="1" i="1" dirty="0">
                    <a:latin typeface="Helvetica" panose="020B0604020202020204" pitchFamily="34" charset="0"/>
                  </a:endParaRPr>
                </a:p>
              </p:txBody>
            </p:sp>
            <p:sp>
              <p:nvSpPr>
                <p:cNvPr id="8" name="Rectangle 8"/>
                <p:cNvSpPr>
                  <a:spLocks noChangeArrowheads="1"/>
                </p:cNvSpPr>
                <p:nvPr/>
              </p:nvSpPr>
              <p:spPr bwMode="auto">
                <a:xfrm>
                  <a:off x="1626" y="3439"/>
                  <a:ext cx="910" cy="143"/>
                </a:xfrm>
                <a:prstGeom prst="rect">
                  <a:avLst/>
                </a:prstGeom>
                <a:solidFill>
                  <a:srgbClr val="FFFFFF"/>
                </a:solidFill>
                <a:ln w="1587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p>
              </p:txBody>
            </p:sp>
            <p:sp>
              <p:nvSpPr>
                <p:cNvPr id="9" name="Freeform 9"/>
                <p:cNvSpPr>
                  <a:spLocks/>
                </p:cNvSpPr>
                <p:nvPr/>
              </p:nvSpPr>
              <p:spPr bwMode="auto">
                <a:xfrm flipH="1">
                  <a:off x="1316" y="2942"/>
                  <a:ext cx="1220" cy="497"/>
                </a:xfrm>
                <a:custGeom>
                  <a:avLst/>
                  <a:gdLst>
                    <a:gd name="T0" fmla="*/ 300 w 1220"/>
                    <a:gd name="T1" fmla="*/ 0 h 377"/>
                    <a:gd name="T2" fmla="*/ 0 w 1220"/>
                    <a:gd name="T3" fmla="*/ 863 h 377"/>
                    <a:gd name="T4" fmla="*/ 910 w 1220"/>
                    <a:gd name="T5" fmla="*/ 863 h 377"/>
                    <a:gd name="T6" fmla="*/ 1220 w 1220"/>
                    <a:gd name="T7" fmla="*/ 0 h 377"/>
                    <a:gd name="T8" fmla="*/ 300 w 1220"/>
                    <a:gd name="T9" fmla="*/ 0 h 3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0" h="377">
                      <a:moveTo>
                        <a:pt x="300" y="0"/>
                      </a:moveTo>
                      <a:lnTo>
                        <a:pt x="0" y="377"/>
                      </a:lnTo>
                      <a:lnTo>
                        <a:pt x="910" y="377"/>
                      </a:lnTo>
                      <a:lnTo>
                        <a:pt x="1220" y="0"/>
                      </a:lnTo>
                      <a:lnTo>
                        <a:pt x="300" y="0"/>
                      </a:lnTo>
                      <a:close/>
                    </a:path>
                  </a:pathLst>
                </a:custGeom>
                <a:solidFill>
                  <a:srgbClr val="FFFFFF"/>
                </a:solidFill>
                <a:ln w="15875" cap="rnd">
                  <a:solidFill>
                    <a:srgbClr val="000000"/>
                  </a:solidFill>
                  <a:prstDash val="solid"/>
                  <a:round/>
                  <a:headEnd/>
                  <a:tailEnd/>
                </a:ln>
              </p:spPr>
              <p:txBody>
                <a:bodyPr/>
                <a:lstStyle/>
                <a:p>
                  <a:endParaRPr lang="en-GB"/>
                </a:p>
              </p:txBody>
            </p:sp>
            <p:sp>
              <p:nvSpPr>
                <p:cNvPr id="10" name="Line 10"/>
                <p:cNvSpPr>
                  <a:spLocks noChangeShapeType="1"/>
                </p:cNvSpPr>
                <p:nvPr/>
              </p:nvSpPr>
              <p:spPr bwMode="auto">
                <a:xfrm>
                  <a:off x="1814" y="3217"/>
                  <a:ext cx="0" cy="193"/>
                </a:xfrm>
                <a:prstGeom prst="line">
                  <a:avLst/>
                </a:prstGeom>
                <a:noFill/>
                <a:ln w="15875">
                  <a:solidFill>
                    <a:schemeClr val="tx1"/>
                  </a:solidFill>
                  <a:round/>
                  <a:headEnd type="arrow"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 name="Text Box 11"/>
                <p:cNvSpPr txBox="1">
                  <a:spLocks noChangeArrowheads="1"/>
                </p:cNvSpPr>
                <p:nvPr/>
              </p:nvSpPr>
              <p:spPr bwMode="auto">
                <a:xfrm>
                  <a:off x="1792" y="3210"/>
                  <a:ext cx="202"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343" tIns="50172" rIns="100343" bIns="50172" anchor="ctr">
                  <a:spAutoFit/>
                </a:bodyPr>
                <a:lstStyle>
                  <a:lvl1pPr defTabSz="1001713" eaLnBrk="0" hangingPunct="0">
                    <a:defRPr sz="2400">
                      <a:solidFill>
                        <a:schemeClr val="tx1"/>
                      </a:solidFill>
                      <a:latin typeface="Times New Roman" panose="02020603050405020304" pitchFamily="18" charset="0"/>
                    </a:defRPr>
                  </a:lvl1pPr>
                  <a:lvl2pPr marL="742950" indent="-285750" defTabSz="1001713" eaLnBrk="0" hangingPunct="0">
                    <a:defRPr sz="2400">
                      <a:solidFill>
                        <a:schemeClr val="tx1"/>
                      </a:solidFill>
                      <a:latin typeface="Times New Roman" panose="02020603050405020304" pitchFamily="18" charset="0"/>
                    </a:defRPr>
                  </a:lvl2pPr>
                  <a:lvl3pPr marL="1143000" indent="-228600" defTabSz="1001713" eaLnBrk="0" hangingPunct="0">
                    <a:defRPr sz="2400">
                      <a:solidFill>
                        <a:schemeClr val="tx1"/>
                      </a:solidFill>
                      <a:latin typeface="Times New Roman" panose="02020603050405020304" pitchFamily="18" charset="0"/>
                    </a:defRPr>
                  </a:lvl3pPr>
                  <a:lvl4pPr marL="1600200" indent="-228600" defTabSz="1001713" eaLnBrk="0" hangingPunct="0">
                    <a:defRPr sz="2400">
                      <a:solidFill>
                        <a:schemeClr val="tx1"/>
                      </a:solidFill>
                      <a:latin typeface="Times New Roman" panose="02020603050405020304" pitchFamily="18" charset="0"/>
                    </a:defRPr>
                  </a:lvl4pPr>
                  <a:lvl5pPr marL="2057400" indent="-228600" defTabSz="1001713" eaLnBrk="0" hangingPunct="0">
                    <a:defRPr sz="2400">
                      <a:solidFill>
                        <a:schemeClr val="tx1"/>
                      </a:solidFill>
                      <a:latin typeface="Times New Roman" panose="02020603050405020304" pitchFamily="18" charset="0"/>
                    </a:defRPr>
                  </a:lvl5pPr>
                  <a:lvl6pPr marL="2514600" indent="-228600" defTabSz="10017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017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017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017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700" i="1">
                      <a:latin typeface="Helvetica" panose="020B0604020202020204" pitchFamily="34" charset="0"/>
                    </a:rPr>
                    <a:t>h</a:t>
                  </a:r>
                  <a:endParaRPr lang="fr-FR" sz="1700" b="1" i="1">
                    <a:latin typeface="Helvetica" panose="020B0604020202020204" pitchFamily="34" charset="0"/>
                  </a:endParaRPr>
                </a:p>
              </p:txBody>
            </p:sp>
            <p:sp>
              <p:nvSpPr>
                <p:cNvPr id="12" name="Line 12"/>
                <p:cNvSpPr>
                  <a:spLocks noChangeShapeType="1"/>
                </p:cNvSpPr>
                <p:nvPr/>
              </p:nvSpPr>
              <p:spPr bwMode="auto">
                <a:xfrm>
                  <a:off x="1529" y="2902"/>
                  <a:ext cx="297" cy="0"/>
                </a:xfrm>
                <a:prstGeom prst="line">
                  <a:avLst/>
                </a:prstGeom>
                <a:noFill/>
                <a:ln w="15875" cap="rnd">
                  <a:solidFill>
                    <a:srgbClr val="000000"/>
                  </a:solidFill>
                  <a:round/>
                  <a:headEnd type="arrow"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pic>
              <p:nvPicPr>
                <p:cNvPr id="13" name="Picture 13" descr="Image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 y="3193"/>
                  <a:ext cx="218"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descr="Image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9" y="2966"/>
                  <a:ext cx="21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5" descr="Image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3222"/>
                  <a:ext cx="21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6" descr="Image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 y="2954"/>
                  <a:ext cx="21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7" descr="Image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 y="3119"/>
                  <a:ext cx="218"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8" descr="Image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 y="2961"/>
                  <a:ext cx="21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reeform 19"/>
                <p:cNvSpPr>
                  <a:spLocks/>
                </p:cNvSpPr>
                <p:nvPr/>
              </p:nvSpPr>
              <p:spPr bwMode="auto">
                <a:xfrm>
                  <a:off x="1304" y="2944"/>
                  <a:ext cx="320" cy="635"/>
                </a:xfrm>
                <a:custGeom>
                  <a:avLst/>
                  <a:gdLst>
                    <a:gd name="T0" fmla="*/ 0 w 320"/>
                    <a:gd name="T1" fmla="*/ 132 h 635"/>
                    <a:gd name="T2" fmla="*/ 7 w 320"/>
                    <a:gd name="T3" fmla="*/ 0 h 635"/>
                    <a:gd name="T4" fmla="*/ 320 w 320"/>
                    <a:gd name="T5" fmla="*/ 496 h 635"/>
                    <a:gd name="T6" fmla="*/ 320 w 320"/>
                    <a:gd name="T7" fmla="*/ 635 h 635"/>
                    <a:gd name="T8" fmla="*/ 0 w 320"/>
                    <a:gd name="T9" fmla="*/ 132 h 6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0" h="635">
                      <a:moveTo>
                        <a:pt x="0" y="132"/>
                      </a:moveTo>
                      <a:lnTo>
                        <a:pt x="7" y="0"/>
                      </a:lnTo>
                      <a:lnTo>
                        <a:pt x="320" y="496"/>
                      </a:lnTo>
                      <a:lnTo>
                        <a:pt x="320" y="635"/>
                      </a:lnTo>
                      <a:lnTo>
                        <a:pt x="0" y="132"/>
                      </a:lnTo>
                      <a:close/>
                    </a:path>
                  </a:pathLst>
                </a:custGeom>
                <a:solidFill>
                  <a:srgbClr val="FFFFFF"/>
                </a:solidFill>
                <a:ln w="12700"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 name="Text Box 20"/>
                <p:cNvSpPr txBox="1">
                  <a:spLocks noChangeArrowheads="1"/>
                </p:cNvSpPr>
                <p:nvPr/>
              </p:nvSpPr>
              <p:spPr bwMode="auto">
                <a:xfrm>
                  <a:off x="2062" y="3411"/>
                  <a:ext cx="202" cy="227"/>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343" tIns="50172" rIns="100343" bIns="50172" anchor="ctr">
                  <a:spAutoFit/>
                </a:bodyPr>
                <a:lstStyle>
                  <a:lvl1pPr defTabSz="1001713" eaLnBrk="0" hangingPunct="0">
                    <a:defRPr sz="2400">
                      <a:solidFill>
                        <a:schemeClr val="tx1"/>
                      </a:solidFill>
                      <a:latin typeface="Times New Roman" panose="02020603050405020304" pitchFamily="18" charset="0"/>
                    </a:defRPr>
                  </a:lvl1pPr>
                  <a:lvl2pPr marL="742950" indent="-285750" defTabSz="1001713" eaLnBrk="0" hangingPunct="0">
                    <a:defRPr sz="2400">
                      <a:solidFill>
                        <a:schemeClr val="tx1"/>
                      </a:solidFill>
                      <a:latin typeface="Times New Roman" panose="02020603050405020304" pitchFamily="18" charset="0"/>
                    </a:defRPr>
                  </a:lvl2pPr>
                  <a:lvl3pPr marL="1143000" indent="-228600" defTabSz="1001713" eaLnBrk="0" hangingPunct="0">
                    <a:defRPr sz="2400">
                      <a:solidFill>
                        <a:schemeClr val="tx1"/>
                      </a:solidFill>
                      <a:latin typeface="Times New Roman" panose="02020603050405020304" pitchFamily="18" charset="0"/>
                    </a:defRPr>
                  </a:lvl3pPr>
                  <a:lvl4pPr marL="1600200" indent="-228600" defTabSz="1001713" eaLnBrk="0" hangingPunct="0">
                    <a:defRPr sz="2400">
                      <a:solidFill>
                        <a:schemeClr val="tx1"/>
                      </a:solidFill>
                      <a:latin typeface="Times New Roman" panose="02020603050405020304" pitchFamily="18" charset="0"/>
                    </a:defRPr>
                  </a:lvl4pPr>
                  <a:lvl5pPr marL="2057400" indent="-228600" defTabSz="1001713" eaLnBrk="0" hangingPunct="0">
                    <a:defRPr sz="2400">
                      <a:solidFill>
                        <a:schemeClr val="tx1"/>
                      </a:solidFill>
                      <a:latin typeface="Times New Roman" panose="02020603050405020304" pitchFamily="18" charset="0"/>
                    </a:defRPr>
                  </a:lvl5pPr>
                  <a:lvl6pPr marL="2514600" indent="-228600" defTabSz="10017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017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017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017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700" i="1">
                      <a:latin typeface="Helvetica" panose="020B0604020202020204" pitchFamily="34" charset="0"/>
                    </a:rPr>
                    <a:t>d</a:t>
                  </a:r>
                  <a:endParaRPr lang="fr-FR" sz="1700" b="1" i="1">
                    <a:latin typeface="Helvetica" panose="020B0604020202020204" pitchFamily="34" charset="0"/>
                  </a:endParaRPr>
                </a:p>
              </p:txBody>
            </p:sp>
            <p:sp>
              <p:nvSpPr>
                <p:cNvPr id="21" name="Line 21"/>
                <p:cNvSpPr>
                  <a:spLocks noChangeShapeType="1"/>
                </p:cNvSpPr>
                <p:nvPr/>
              </p:nvSpPr>
              <p:spPr bwMode="auto">
                <a:xfrm>
                  <a:off x="2063" y="3406"/>
                  <a:ext cx="222" cy="0"/>
                </a:xfrm>
                <a:prstGeom prst="line">
                  <a:avLst/>
                </a:prstGeom>
                <a:noFill/>
                <a:ln w="15875" cap="rnd">
                  <a:solidFill>
                    <a:srgbClr val="000000"/>
                  </a:solidFill>
                  <a:round/>
                  <a:headEnd type="arrow"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grpSp>
        </p:grpSp>
        <p:grpSp>
          <p:nvGrpSpPr>
            <p:cNvPr id="22" name="Group 22"/>
            <p:cNvGrpSpPr>
              <a:grpSpLocks/>
            </p:cNvGrpSpPr>
            <p:nvPr/>
          </p:nvGrpSpPr>
          <p:grpSpPr bwMode="auto">
            <a:xfrm>
              <a:off x="4525736" y="4077837"/>
              <a:ext cx="7475538" cy="690563"/>
              <a:chOff x="639" y="2776"/>
              <a:chExt cx="4709" cy="435"/>
            </a:xfrm>
          </p:grpSpPr>
          <p:sp>
            <p:nvSpPr>
              <p:cNvPr id="23" name="Text Box 23"/>
              <p:cNvSpPr txBox="1">
                <a:spLocks noChangeArrowheads="1"/>
              </p:cNvSpPr>
              <p:nvPr/>
            </p:nvSpPr>
            <p:spPr bwMode="auto">
              <a:xfrm>
                <a:off x="639" y="2968"/>
                <a:ext cx="265"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0343" tIns="50172" rIns="100343" bIns="50172">
                <a:spAutoFit/>
              </a:bodyPr>
              <a:lstStyle>
                <a:lvl1pPr defTabSz="1001713" eaLnBrk="0" hangingPunct="0">
                  <a:defRPr sz="2400">
                    <a:solidFill>
                      <a:schemeClr val="tx1"/>
                    </a:solidFill>
                    <a:latin typeface="Times New Roman" panose="02020603050405020304" pitchFamily="18" charset="0"/>
                  </a:defRPr>
                </a:lvl1pPr>
                <a:lvl2pPr marL="742950" indent="-285750" defTabSz="1001713" eaLnBrk="0" hangingPunct="0">
                  <a:defRPr sz="2400">
                    <a:solidFill>
                      <a:schemeClr val="tx1"/>
                    </a:solidFill>
                    <a:latin typeface="Times New Roman" panose="02020603050405020304" pitchFamily="18" charset="0"/>
                  </a:defRPr>
                </a:lvl2pPr>
                <a:lvl3pPr marL="1143000" indent="-228600" defTabSz="1001713" eaLnBrk="0" hangingPunct="0">
                  <a:defRPr sz="2400">
                    <a:solidFill>
                      <a:schemeClr val="tx1"/>
                    </a:solidFill>
                    <a:latin typeface="Times New Roman" panose="02020603050405020304" pitchFamily="18" charset="0"/>
                  </a:defRPr>
                </a:lvl3pPr>
                <a:lvl4pPr marL="1600200" indent="-228600" defTabSz="1001713" eaLnBrk="0" hangingPunct="0">
                  <a:defRPr sz="2400">
                    <a:solidFill>
                      <a:schemeClr val="tx1"/>
                    </a:solidFill>
                    <a:latin typeface="Times New Roman" panose="02020603050405020304" pitchFamily="18" charset="0"/>
                  </a:defRPr>
                </a:lvl4pPr>
                <a:lvl5pPr marL="2057400" indent="-228600" defTabSz="1001713" eaLnBrk="0" hangingPunct="0">
                  <a:defRPr sz="2400">
                    <a:solidFill>
                      <a:schemeClr val="tx1"/>
                    </a:solidFill>
                    <a:latin typeface="Times New Roman" panose="02020603050405020304" pitchFamily="18" charset="0"/>
                  </a:defRPr>
                </a:lvl5pPr>
                <a:lvl6pPr marL="2514600" indent="-228600" defTabSz="10017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017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017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017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800" i="1">
                    <a:latin typeface="Symbol" panose="05050102010706020507" pitchFamily="18" charset="2"/>
                  </a:rPr>
                  <a:t>a</a:t>
                </a:r>
                <a:r>
                  <a:rPr lang="fr-FR" sz="1800" i="1" baseline="-25000">
                    <a:latin typeface="Helvetica" panose="020B0604020202020204" pitchFamily="34" charset="0"/>
                  </a:rPr>
                  <a:t>i </a:t>
                </a:r>
                <a:endParaRPr lang="fr-FR" sz="1800" i="1">
                  <a:latin typeface="Helvetica" panose="020B0604020202020204" pitchFamily="34" charset="0"/>
                </a:endParaRPr>
              </a:p>
            </p:txBody>
          </p:sp>
          <p:sp>
            <p:nvSpPr>
              <p:cNvPr id="24" name="Line 24"/>
              <p:cNvSpPr>
                <a:spLocks noChangeShapeType="1"/>
              </p:cNvSpPr>
              <p:nvPr/>
            </p:nvSpPr>
            <p:spPr bwMode="auto">
              <a:xfrm>
                <a:off x="702" y="3202"/>
                <a:ext cx="4646" cy="4"/>
              </a:xfrm>
              <a:prstGeom prst="line">
                <a:avLst/>
              </a:prstGeom>
              <a:noFill/>
              <a:ln w="127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 name="Arc 25"/>
              <p:cNvSpPr>
                <a:spLocks/>
              </p:cNvSpPr>
              <p:nvPr/>
            </p:nvSpPr>
            <p:spPr bwMode="auto">
              <a:xfrm flipH="1">
                <a:off x="906" y="3014"/>
                <a:ext cx="44" cy="197"/>
              </a:xfrm>
              <a:custGeom>
                <a:avLst/>
                <a:gdLst>
                  <a:gd name="T0" fmla="*/ 0 w 21600"/>
                  <a:gd name="T1" fmla="*/ 0 h 17872"/>
                  <a:gd name="T2" fmla="*/ 0 w 21600"/>
                  <a:gd name="T3" fmla="*/ 0 h 17872"/>
                  <a:gd name="T4" fmla="*/ 0 w 21600"/>
                  <a:gd name="T5" fmla="*/ 0 h 17872"/>
                  <a:gd name="T6" fmla="*/ 0 60000 65536"/>
                  <a:gd name="T7" fmla="*/ 0 60000 65536"/>
                  <a:gd name="T8" fmla="*/ 0 60000 65536"/>
                </a:gdLst>
                <a:ahLst/>
                <a:cxnLst>
                  <a:cxn ang="T6">
                    <a:pos x="T0" y="T1"/>
                  </a:cxn>
                  <a:cxn ang="T7">
                    <a:pos x="T2" y="T3"/>
                  </a:cxn>
                  <a:cxn ang="T8">
                    <a:pos x="T4" y="T5"/>
                  </a:cxn>
                </a:cxnLst>
                <a:rect l="0" t="0" r="r" b="b"/>
                <a:pathLst>
                  <a:path w="21600" h="17872" fill="none" extrusionOk="0">
                    <a:moveTo>
                      <a:pt x="12130" y="0"/>
                    </a:moveTo>
                    <a:cubicBezTo>
                      <a:pt x="18053" y="4020"/>
                      <a:pt x="21600" y="10713"/>
                      <a:pt x="21600" y="17872"/>
                    </a:cubicBezTo>
                  </a:path>
                  <a:path w="21600" h="17872" stroke="0" extrusionOk="0">
                    <a:moveTo>
                      <a:pt x="12130" y="0"/>
                    </a:moveTo>
                    <a:cubicBezTo>
                      <a:pt x="18053" y="4020"/>
                      <a:pt x="21600" y="10713"/>
                      <a:pt x="21600" y="17872"/>
                    </a:cubicBezTo>
                    <a:lnTo>
                      <a:pt x="0" y="17872"/>
                    </a:lnTo>
                    <a:lnTo>
                      <a:pt x="12130" y="0"/>
                    </a:lnTo>
                    <a:close/>
                  </a:path>
                </a:pathLst>
              </a:custGeom>
              <a:noFill/>
              <a:ln w="12700" cap="rnd">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26" name="Text Box 26"/>
              <p:cNvSpPr txBox="1">
                <a:spLocks noChangeArrowheads="1"/>
              </p:cNvSpPr>
              <p:nvPr/>
            </p:nvSpPr>
            <p:spPr bwMode="auto">
              <a:xfrm>
                <a:off x="1041" y="2776"/>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fr-FR" sz="2000" dirty="0" err="1">
                    <a:solidFill>
                      <a:srgbClr val="FF0000"/>
                    </a:solidFill>
                    <a:latin typeface="Arial" panose="020B0604020202020204" pitchFamily="34" charset="0"/>
                    <a:cs typeface="Arial" panose="020B0604020202020204" pitchFamily="34" charset="0"/>
                  </a:rPr>
                  <a:t>k</a:t>
                </a:r>
                <a:r>
                  <a:rPr lang="fr-FR" sz="2000" baseline="-25000" dirty="0" err="1">
                    <a:solidFill>
                      <a:srgbClr val="FF0000"/>
                    </a:solidFill>
                    <a:latin typeface="Arial" panose="020B0604020202020204" pitchFamily="34" charset="0"/>
                    <a:cs typeface="Arial" panose="020B0604020202020204" pitchFamily="34" charset="0"/>
                  </a:rPr>
                  <a:t>i</a:t>
                </a:r>
                <a:endParaRPr lang="en-GB" sz="2000" baseline="-25000" dirty="0">
                  <a:solidFill>
                    <a:srgbClr val="FF0000"/>
                  </a:solidFill>
                  <a:latin typeface="Arial" panose="020B0604020202020204" pitchFamily="34" charset="0"/>
                  <a:cs typeface="Arial" panose="020B0604020202020204" pitchFamily="34" charset="0"/>
                </a:endParaRPr>
              </a:p>
            </p:txBody>
          </p:sp>
          <p:sp>
            <p:nvSpPr>
              <p:cNvPr id="27" name="Line 27"/>
              <p:cNvSpPr>
                <a:spLocks noChangeShapeType="1"/>
              </p:cNvSpPr>
              <p:nvPr/>
            </p:nvSpPr>
            <p:spPr bwMode="auto">
              <a:xfrm>
                <a:off x="1061" y="2821"/>
                <a:ext cx="192"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GB"/>
              </a:p>
            </p:txBody>
          </p:sp>
          <p:sp>
            <p:nvSpPr>
              <p:cNvPr id="28" name="Line 28"/>
              <p:cNvSpPr>
                <a:spLocks noChangeShapeType="1"/>
              </p:cNvSpPr>
              <p:nvPr/>
            </p:nvSpPr>
            <p:spPr bwMode="auto">
              <a:xfrm>
                <a:off x="717" y="2946"/>
                <a:ext cx="1213" cy="247"/>
              </a:xfrm>
              <a:prstGeom prst="line">
                <a:avLst/>
              </a:prstGeom>
              <a:noFill/>
              <a:ln w="38100" cap="rnd">
                <a:solidFill>
                  <a:srgbClr val="FF0000"/>
                </a:solidFill>
                <a:round/>
                <a:headE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grpSp>
        <p:grpSp>
          <p:nvGrpSpPr>
            <p:cNvPr id="29" name="Group 29"/>
            <p:cNvGrpSpPr>
              <a:grpSpLocks/>
            </p:cNvGrpSpPr>
            <p:nvPr/>
          </p:nvGrpSpPr>
          <p:grpSpPr bwMode="auto">
            <a:xfrm>
              <a:off x="6595836" y="2993572"/>
              <a:ext cx="5418138" cy="2525713"/>
              <a:chOff x="1943" y="2093"/>
              <a:chExt cx="3413" cy="1591"/>
            </a:xfrm>
          </p:grpSpPr>
          <p:sp>
            <p:nvSpPr>
              <p:cNvPr id="30" name="Line 30"/>
              <p:cNvSpPr>
                <a:spLocks noChangeShapeType="1"/>
              </p:cNvSpPr>
              <p:nvPr/>
            </p:nvSpPr>
            <p:spPr bwMode="auto">
              <a:xfrm flipH="1" flipV="1">
                <a:off x="4713" y="3014"/>
                <a:ext cx="415" cy="666"/>
              </a:xfrm>
              <a:prstGeom prst="line">
                <a:avLst/>
              </a:prstGeom>
              <a:noFill/>
              <a:ln w="158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1" name="Line 31"/>
              <p:cNvSpPr>
                <a:spLocks noChangeShapeType="1"/>
              </p:cNvSpPr>
              <p:nvPr/>
            </p:nvSpPr>
            <p:spPr bwMode="auto">
              <a:xfrm flipH="1" flipV="1">
                <a:off x="4713" y="2180"/>
                <a:ext cx="420" cy="670"/>
              </a:xfrm>
              <a:prstGeom prst="line">
                <a:avLst/>
              </a:prstGeom>
              <a:noFill/>
              <a:ln w="158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2" name="Line 32"/>
              <p:cNvSpPr>
                <a:spLocks noChangeShapeType="1"/>
              </p:cNvSpPr>
              <p:nvPr/>
            </p:nvSpPr>
            <p:spPr bwMode="auto">
              <a:xfrm flipH="1" flipV="1">
                <a:off x="4711" y="2184"/>
                <a:ext cx="2" cy="830"/>
              </a:xfrm>
              <a:prstGeom prst="line">
                <a:avLst/>
              </a:prstGeom>
              <a:noFill/>
              <a:ln w="1587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33" name="Line 33"/>
              <p:cNvSpPr>
                <a:spLocks noChangeShapeType="1"/>
              </p:cNvSpPr>
              <p:nvPr/>
            </p:nvSpPr>
            <p:spPr bwMode="auto">
              <a:xfrm flipH="1" flipV="1">
                <a:off x="5133" y="2856"/>
                <a:ext cx="0" cy="828"/>
              </a:xfrm>
              <a:prstGeom prst="line">
                <a:avLst/>
              </a:prstGeom>
              <a:noFill/>
              <a:ln w="1587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grpSp>
            <p:nvGrpSpPr>
              <p:cNvPr id="34" name="Group 34"/>
              <p:cNvGrpSpPr>
                <a:grpSpLocks/>
              </p:cNvGrpSpPr>
              <p:nvPr/>
            </p:nvGrpSpPr>
            <p:grpSpPr bwMode="auto">
              <a:xfrm>
                <a:off x="4947" y="2825"/>
                <a:ext cx="152" cy="651"/>
                <a:chOff x="2921" y="672"/>
                <a:chExt cx="195" cy="732"/>
              </a:xfrm>
            </p:grpSpPr>
            <p:sp>
              <p:nvSpPr>
                <p:cNvPr id="54" name="Freeform 35"/>
                <p:cNvSpPr>
                  <a:spLocks/>
                </p:cNvSpPr>
                <p:nvPr/>
              </p:nvSpPr>
              <p:spPr bwMode="auto">
                <a:xfrm>
                  <a:off x="2928" y="672"/>
                  <a:ext cx="187" cy="727"/>
                </a:xfrm>
                <a:custGeom>
                  <a:avLst/>
                  <a:gdLst>
                    <a:gd name="T0" fmla="*/ 187 w 187"/>
                    <a:gd name="T1" fmla="*/ 767 h 708"/>
                    <a:gd name="T2" fmla="*/ 185 w 187"/>
                    <a:gd name="T3" fmla="*/ 444 h 708"/>
                    <a:gd name="T4" fmla="*/ 177 w 187"/>
                    <a:gd name="T5" fmla="*/ 285 h 708"/>
                    <a:gd name="T6" fmla="*/ 165 w 187"/>
                    <a:gd name="T7" fmla="*/ 137 h 708"/>
                    <a:gd name="T8" fmla="*/ 139 w 187"/>
                    <a:gd name="T9" fmla="*/ 49 h 708"/>
                    <a:gd name="T10" fmla="*/ 103 w 187"/>
                    <a:gd name="T11" fmla="*/ 7 h 708"/>
                    <a:gd name="T12" fmla="*/ 62 w 187"/>
                    <a:gd name="T13" fmla="*/ 7 h 708"/>
                    <a:gd name="T14" fmla="*/ 36 w 187"/>
                    <a:gd name="T15" fmla="*/ 53 h 708"/>
                    <a:gd name="T16" fmla="*/ 26 w 187"/>
                    <a:gd name="T17" fmla="*/ 95 h 708"/>
                    <a:gd name="T18" fmla="*/ 17 w 187"/>
                    <a:gd name="T19" fmla="*/ 151 h 708"/>
                    <a:gd name="T20" fmla="*/ 12 w 187"/>
                    <a:gd name="T21" fmla="*/ 219 h 708"/>
                    <a:gd name="T22" fmla="*/ 2 w 187"/>
                    <a:gd name="T23" fmla="*/ 356 h 708"/>
                    <a:gd name="T24" fmla="*/ 0 w 187"/>
                    <a:gd name="T25" fmla="*/ 439 h 708"/>
                    <a:gd name="T26" fmla="*/ 0 w 187"/>
                    <a:gd name="T27" fmla="*/ 579 h 7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7" h="708">
                      <a:moveTo>
                        <a:pt x="187" y="708"/>
                      </a:moveTo>
                      <a:cubicBezTo>
                        <a:pt x="187" y="596"/>
                        <a:pt x="187" y="484"/>
                        <a:pt x="185" y="410"/>
                      </a:cubicBezTo>
                      <a:cubicBezTo>
                        <a:pt x="183" y="336"/>
                        <a:pt x="180" y="311"/>
                        <a:pt x="177" y="264"/>
                      </a:cubicBezTo>
                      <a:cubicBezTo>
                        <a:pt x="174" y="217"/>
                        <a:pt x="171" y="163"/>
                        <a:pt x="165" y="127"/>
                      </a:cubicBezTo>
                      <a:cubicBezTo>
                        <a:pt x="159" y="91"/>
                        <a:pt x="149" y="66"/>
                        <a:pt x="139" y="46"/>
                      </a:cubicBezTo>
                      <a:cubicBezTo>
                        <a:pt x="129" y="26"/>
                        <a:pt x="116" y="14"/>
                        <a:pt x="103" y="7"/>
                      </a:cubicBezTo>
                      <a:cubicBezTo>
                        <a:pt x="90" y="0"/>
                        <a:pt x="73" y="0"/>
                        <a:pt x="62" y="7"/>
                      </a:cubicBezTo>
                      <a:cubicBezTo>
                        <a:pt x="51" y="14"/>
                        <a:pt x="42" y="36"/>
                        <a:pt x="36" y="50"/>
                      </a:cubicBezTo>
                      <a:cubicBezTo>
                        <a:pt x="30" y="64"/>
                        <a:pt x="29" y="74"/>
                        <a:pt x="26" y="89"/>
                      </a:cubicBezTo>
                      <a:cubicBezTo>
                        <a:pt x="23" y="104"/>
                        <a:pt x="19" y="120"/>
                        <a:pt x="17" y="139"/>
                      </a:cubicBezTo>
                      <a:cubicBezTo>
                        <a:pt x="15" y="158"/>
                        <a:pt x="15" y="170"/>
                        <a:pt x="12" y="202"/>
                      </a:cubicBezTo>
                      <a:cubicBezTo>
                        <a:pt x="9" y="234"/>
                        <a:pt x="4" y="295"/>
                        <a:pt x="2" y="329"/>
                      </a:cubicBezTo>
                      <a:cubicBezTo>
                        <a:pt x="0" y="363"/>
                        <a:pt x="0" y="372"/>
                        <a:pt x="0" y="406"/>
                      </a:cubicBezTo>
                      <a:cubicBezTo>
                        <a:pt x="0" y="440"/>
                        <a:pt x="1" y="509"/>
                        <a:pt x="0" y="535"/>
                      </a:cubicBezTo>
                    </a:path>
                  </a:pathLst>
                </a:custGeom>
                <a:gradFill rotWithShape="1">
                  <a:gsLst>
                    <a:gs pos="0">
                      <a:srgbClr val="70BC1F"/>
                    </a:gs>
                    <a:gs pos="100000">
                      <a:srgbClr val="34570E"/>
                    </a:gs>
                  </a:gsLst>
                  <a:path path="rect">
                    <a:fillToRect l="50000" t="50000" r="50000" b="50000"/>
                  </a:path>
                </a:gradFill>
                <a:ln w="158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55" name="Line 36"/>
                <p:cNvSpPr>
                  <a:spLocks noChangeShapeType="1"/>
                </p:cNvSpPr>
                <p:nvPr/>
              </p:nvSpPr>
              <p:spPr bwMode="auto">
                <a:xfrm>
                  <a:off x="2921" y="1209"/>
                  <a:ext cx="195" cy="195"/>
                </a:xfrm>
                <a:prstGeom prst="line">
                  <a:avLst/>
                </a:prstGeom>
                <a:noFill/>
                <a:ln w="1587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grpSp>
          <p:grpSp>
            <p:nvGrpSpPr>
              <p:cNvPr id="35" name="Group 37"/>
              <p:cNvGrpSpPr>
                <a:grpSpLocks/>
              </p:cNvGrpSpPr>
              <p:nvPr/>
            </p:nvGrpSpPr>
            <p:grpSpPr bwMode="auto">
              <a:xfrm>
                <a:off x="4739" y="2537"/>
                <a:ext cx="150" cy="648"/>
                <a:chOff x="2921" y="672"/>
                <a:chExt cx="195" cy="732"/>
              </a:xfrm>
            </p:grpSpPr>
            <p:sp>
              <p:nvSpPr>
                <p:cNvPr id="52" name="Freeform 38"/>
                <p:cNvSpPr>
                  <a:spLocks/>
                </p:cNvSpPr>
                <p:nvPr/>
              </p:nvSpPr>
              <p:spPr bwMode="auto">
                <a:xfrm>
                  <a:off x="2928" y="672"/>
                  <a:ext cx="187" cy="727"/>
                </a:xfrm>
                <a:custGeom>
                  <a:avLst/>
                  <a:gdLst>
                    <a:gd name="T0" fmla="*/ 187 w 187"/>
                    <a:gd name="T1" fmla="*/ 767 h 708"/>
                    <a:gd name="T2" fmla="*/ 185 w 187"/>
                    <a:gd name="T3" fmla="*/ 444 h 708"/>
                    <a:gd name="T4" fmla="*/ 177 w 187"/>
                    <a:gd name="T5" fmla="*/ 285 h 708"/>
                    <a:gd name="T6" fmla="*/ 165 w 187"/>
                    <a:gd name="T7" fmla="*/ 137 h 708"/>
                    <a:gd name="T8" fmla="*/ 139 w 187"/>
                    <a:gd name="T9" fmla="*/ 49 h 708"/>
                    <a:gd name="T10" fmla="*/ 103 w 187"/>
                    <a:gd name="T11" fmla="*/ 7 h 708"/>
                    <a:gd name="T12" fmla="*/ 62 w 187"/>
                    <a:gd name="T13" fmla="*/ 7 h 708"/>
                    <a:gd name="T14" fmla="*/ 36 w 187"/>
                    <a:gd name="T15" fmla="*/ 53 h 708"/>
                    <a:gd name="T16" fmla="*/ 26 w 187"/>
                    <a:gd name="T17" fmla="*/ 95 h 708"/>
                    <a:gd name="T18" fmla="*/ 17 w 187"/>
                    <a:gd name="T19" fmla="*/ 151 h 708"/>
                    <a:gd name="T20" fmla="*/ 12 w 187"/>
                    <a:gd name="T21" fmla="*/ 219 h 708"/>
                    <a:gd name="T22" fmla="*/ 2 w 187"/>
                    <a:gd name="T23" fmla="*/ 356 h 708"/>
                    <a:gd name="T24" fmla="*/ 0 w 187"/>
                    <a:gd name="T25" fmla="*/ 439 h 708"/>
                    <a:gd name="T26" fmla="*/ 0 w 187"/>
                    <a:gd name="T27" fmla="*/ 579 h 7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7" h="708">
                      <a:moveTo>
                        <a:pt x="187" y="708"/>
                      </a:moveTo>
                      <a:cubicBezTo>
                        <a:pt x="187" y="596"/>
                        <a:pt x="187" y="484"/>
                        <a:pt x="185" y="410"/>
                      </a:cubicBezTo>
                      <a:cubicBezTo>
                        <a:pt x="183" y="336"/>
                        <a:pt x="180" y="311"/>
                        <a:pt x="177" y="264"/>
                      </a:cubicBezTo>
                      <a:cubicBezTo>
                        <a:pt x="174" y="217"/>
                        <a:pt x="171" y="163"/>
                        <a:pt x="165" y="127"/>
                      </a:cubicBezTo>
                      <a:cubicBezTo>
                        <a:pt x="159" y="91"/>
                        <a:pt x="149" y="66"/>
                        <a:pt x="139" y="46"/>
                      </a:cubicBezTo>
                      <a:cubicBezTo>
                        <a:pt x="129" y="26"/>
                        <a:pt x="116" y="14"/>
                        <a:pt x="103" y="7"/>
                      </a:cubicBezTo>
                      <a:cubicBezTo>
                        <a:pt x="90" y="0"/>
                        <a:pt x="73" y="0"/>
                        <a:pt x="62" y="7"/>
                      </a:cubicBezTo>
                      <a:cubicBezTo>
                        <a:pt x="51" y="14"/>
                        <a:pt x="42" y="36"/>
                        <a:pt x="36" y="50"/>
                      </a:cubicBezTo>
                      <a:cubicBezTo>
                        <a:pt x="30" y="64"/>
                        <a:pt x="29" y="74"/>
                        <a:pt x="26" y="89"/>
                      </a:cubicBezTo>
                      <a:cubicBezTo>
                        <a:pt x="23" y="104"/>
                        <a:pt x="19" y="120"/>
                        <a:pt x="17" y="139"/>
                      </a:cubicBezTo>
                      <a:cubicBezTo>
                        <a:pt x="15" y="158"/>
                        <a:pt x="15" y="170"/>
                        <a:pt x="12" y="202"/>
                      </a:cubicBezTo>
                      <a:cubicBezTo>
                        <a:pt x="9" y="234"/>
                        <a:pt x="4" y="295"/>
                        <a:pt x="2" y="329"/>
                      </a:cubicBezTo>
                      <a:cubicBezTo>
                        <a:pt x="0" y="363"/>
                        <a:pt x="0" y="372"/>
                        <a:pt x="0" y="406"/>
                      </a:cubicBezTo>
                      <a:cubicBezTo>
                        <a:pt x="0" y="440"/>
                        <a:pt x="1" y="509"/>
                        <a:pt x="0" y="535"/>
                      </a:cubicBezTo>
                    </a:path>
                  </a:pathLst>
                </a:custGeom>
                <a:gradFill rotWithShape="1">
                  <a:gsLst>
                    <a:gs pos="0">
                      <a:srgbClr val="70BC1F"/>
                    </a:gs>
                    <a:gs pos="100000">
                      <a:srgbClr val="34570E"/>
                    </a:gs>
                  </a:gsLst>
                  <a:path path="rect">
                    <a:fillToRect l="50000" t="50000" r="50000" b="50000"/>
                  </a:path>
                </a:gradFill>
                <a:ln w="158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53" name="Line 39"/>
                <p:cNvSpPr>
                  <a:spLocks noChangeShapeType="1"/>
                </p:cNvSpPr>
                <p:nvPr/>
              </p:nvSpPr>
              <p:spPr bwMode="auto">
                <a:xfrm>
                  <a:off x="2921" y="1209"/>
                  <a:ext cx="195" cy="195"/>
                </a:xfrm>
                <a:prstGeom prst="line">
                  <a:avLst/>
                </a:prstGeom>
                <a:noFill/>
                <a:ln w="1587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grpSp>
          <p:sp>
            <p:nvSpPr>
              <p:cNvPr id="36" name="Freeform 40"/>
              <p:cNvSpPr>
                <a:spLocks/>
              </p:cNvSpPr>
              <p:nvPr/>
            </p:nvSpPr>
            <p:spPr bwMode="auto">
              <a:xfrm>
                <a:off x="4725" y="2914"/>
                <a:ext cx="394" cy="717"/>
              </a:xfrm>
              <a:custGeom>
                <a:avLst/>
                <a:gdLst>
                  <a:gd name="T0" fmla="*/ 0 w 511"/>
                  <a:gd name="T1" fmla="*/ 103 h 677"/>
                  <a:gd name="T2" fmla="*/ 234 w 511"/>
                  <a:gd name="T3" fmla="*/ 804 h 677"/>
                  <a:gd name="T4" fmla="*/ 234 w 511"/>
                  <a:gd name="T5" fmla="*/ 684 h 677"/>
                  <a:gd name="T6" fmla="*/ 0 w 511"/>
                  <a:gd name="T7" fmla="*/ 0 h 677"/>
                  <a:gd name="T8" fmla="*/ 0 w 511"/>
                  <a:gd name="T9" fmla="*/ 103 h 6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1" h="677">
                    <a:moveTo>
                      <a:pt x="0" y="87"/>
                    </a:moveTo>
                    <a:lnTo>
                      <a:pt x="511" y="677"/>
                    </a:lnTo>
                    <a:lnTo>
                      <a:pt x="511" y="576"/>
                    </a:lnTo>
                    <a:lnTo>
                      <a:pt x="0" y="0"/>
                    </a:lnTo>
                    <a:lnTo>
                      <a:pt x="0" y="87"/>
                    </a:lnTo>
                    <a:close/>
                  </a:path>
                </a:pathLst>
              </a:custGeom>
              <a:solidFill>
                <a:schemeClr val="tx2"/>
              </a:solidFill>
              <a:ln w="15875"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37" name="Freeform 41"/>
              <p:cNvSpPr>
                <a:spLocks/>
              </p:cNvSpPr>
              <p:nvPr/>
            </p:nvSpPr>
            <p:spPr bwMode="auto">
              <a:xfrm>
                <a:off x="4906" y="2770"/>
                <a:ext cx="23" cy="476"/>
              </a:xfrm>
              <a:custGeom>
                <a:avLst/>
                <a:gdLst>
                  <a:gd name="T0" fmla="*/ 0 w 31"/>
                  <a:gd name="T1" fmla="*/ 515 h 449"/>
                  <a:gd name="T2" fmla="*/ 0 w 31"/>
                  <a:gd name="T3" fmla="*/ 0 h 449"/>
                  <a:gd name="T4" fmla="*/ 13 w 31"/>
                  <a:gd name="T5" fmla="*/ 49 h 449"/>
                  <a:gd name="T6" fmla="*/ 13 w 31"/>
                  <a:gd name="T7" fmla="*/ 535 h 449"/>
                  <a:gd name="T8" fmla="*/ 0 w 31"/>
                  <a:gd name="T9" fmla="*/ 515 h 4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449">
                    <a:moveTo>
                      <a:pt x="0" y="432"/>
                    </a:moveTo>
                    <a:lnTo>
                      <a:pt x="0" y="0"/>
                    </a:lnTo>
                    <a:lnTo>
                      <a:pt x="31" y="41"/>
                    </a:lnTo>
                    <a:lnTo>
                      <a:pt x="31" y="449"/>
                    </a:lnTo>
                    <a:lnTo>
                      <a:pt x="0" y="432"/>
                    </a:lnTo>
                    <a:close/>
                  </a:path>
                </a:pathLst>
              </a:custGeom>
              <a:solidFill>
                <a:schemeClr val="tx2"/>
              </a:solidFill>
              <a:ln w="15875"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38" name="Line 42"/>
              <p:cNvSpPr>
                <a:spLocks noChangeShapeType="1"/>
              </p:cNvSpPr>
              <p:nvPr/>
            </p:nvSpPr>
            <p:spPr bwMode="auto">
              <a:xfrm>
                <a:off x="4769" y="2689"/>
                <a:ext cx="0" cy="376"/>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39" name="Line 43"/>
              <p:cNvSpPr>
                <a:spLocks noChangeShapeType="1"/>
              </p:cNvSpPr>
              <p:nvPr/>
            </p:nvSpPr>
            <p:spPr bwMode="auto">
              <a:xfrm flipV="1">
                <a:off x="1943" y="3032"/>
                <a:ext cx="2829" cy="164"/>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40" name="Arc 44"/>
              <p:cNvSpPr>
                <a:spLocks/>
              </p:cNvSpPr>
              <p:nvPr/>
            </p:nvSpPr>
            <p:spPr bwMode="auto">
              <a:xfrm>
                <a:off x="4200" y="2852"/>
                <a:ext cx="95" cy="213"/>
              </a:xfrm>
              <a:custGeom>
                <a:avLst/>
                <a:gdLst>
                  <a:gd name="T0" fmla="*/ 0 w 21600"/>
                  <a:gd name="T1" fmla="*/ 0 h 14897"/>
                  <a:gd name="T2" fmla="*/ 0 w 21600"/>
                  <a:gd name="T3" fmla="*/ 0 h 14897"/>
                  <a:gd name="T4" fmla="*/ 0 w 21600"/>
                  <a:gd name="T5" fmla="*/ 0 h 14897"/>
                  <a:gd name="T6" fmla="*/ 0 60000 65536"/>
                  <a:gd name="T7" fmla="*/ 0 60000 65536"/>
                  <a:gd name="T8" fmla="*/ 0 60000 65536"/>
                </a:gdLst>
                <a:ahLst/>
                <a:cxnLst>
                  <a:cxn ang="T6">
                    <a:pos x="T0" y="T1"/>
                  </a:cxn>
                  <a:cxn ang="T7">
                    <a:pos x="T2" y="T3"/>
                  </a:cxn>
                  <a:cxn ang="T8">
                    <a:pos x="T4" y="T5"/>
                  </a:cxn>
                </a:cxnLst>
                <a:rect l="0" t="0" r="r" b="b"/>
                <a:pathLst>
                  <a:path w="21600" h="14897" fill="none" extrusionOk="0">
                    <a:moveTo>
                      <a:pt x="15640" y="0"/>
                    </a:moveTo>
                    <a:cubicBezTo>
                      <a:pt x="19466" y="4016"/>
                      <a:pt x="21600" y="9350"/>
                      <a:pt x="21600" y="14897"/>
                    </a:cubicBezTo>
                  </a:path>
                  <a:path w="21600" h="14897" stroke="0" extrusionOk="0">
                    <a:moveTo>
                      <a:pt x="15640" y="0"/>
                    </a:moveTo>
                    <a:cubicBezTo>
                      <a:pt x="19466" y="4016"/>
                      <a:pt x="21600" y="9350"/>
                      <a:pt x="21600" y="14897"/>
                    </a:cubicBezTo>
                    <a:lnTo>
                      <a:pt x="0" y="14897"/>
                    </a:lnTo>
                    <a:lnTo>
                      <a:pt x="15640" y="0"/>
                    </a:lnTo>
                    <a:close/>
                  </a:path>
                </a:pathLst>
              </a:custGeom>
              <a:noFill/>
              <a:ln w="12700" cap="rnd">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41" name="Arc 45"/>
              <p:cNvSpPr>
                <a:spLocks/>
              </p:cNvSpPr>
              <p:nvPr/>
            </p:nvSpPr>
            <p:spPr bwMode="auto">
              <a:xfrm rot="-2360554">
                <a:off x="4319" y="3039"/>
                <a:ext cx="87" cy="213"/>
              </a:xfrm>
              <a:custGeom>
                <a:avLst/>
                <a:gdLst>
                  <a:gd name="T0" fmla="*/ 0 w 21600"/>
                  <a:gd name="T1" fmla="*/ 0 h 19408"/>
                  <a:gd name="T2" fmla="*/ 0 w 21600"/>
                  <a:gd name="T3" fmla="*/ 0 h 19408"/>
                  <a:gd name="T4" fmla="*/ 0 w 21600"/>
                  <a:gd name="T5" fmla="*/ 0 h 19408"/>
                  <a:gd name="T6" fmla="*/ 0 60000 65536"/>
                  <a:gd name="T7" fmla="*/ 0 60000 65536"/>
                  <a:gd name="T8" fmla="*/ 0 60000 65536"/>
                </a:gdLst>
                <a:ahLst/>
                <a:cxnLst>
                  <a:cxn ang="T6">
                    <a:pos x="T0" y="T1"/>
                  </a:cxn>
                  <a:cxn ang="T7">
                    <a:pos x="T2" y="T3"/>
                  </a:cxn>
                  <a:cxn ang="T8">
                    <a:pos x="T4" y="T5"/>
                  </a:cxn>
                </a:cxnLst>
                <a:rect l="0" t="0" r="r" b="b"/>
                <a:pathLst>
                  <a:path w="21600" h="19408" fill="none" extrusionOk="0">
                    <a:moveTo>
                      <a:pt x="9481" y="-1"/>
                    </a:moveTo>
                    <a:cubicBezTo>
                      <a:pt x="16896" y="3622"/>
                      <a:pt x="21600" y="11154"/>
                      <a:pt x="21600" y="19408"/>
                    </a:cubicBezTo>
                  </a:path>
                  <a:path w="21600" h="19408" stroke="0" extrusionOk="0">
                    <a:moveTo>
                      <a:pt x="9481" y="-1"/>
                    </a:moveTo>
                    <a:cubicBezTo>
                      <a:pt x="16896" y="3622"/>
                      <a:pt x="21600" y="11154"/>
                      <a:pt x="21600" y="19408"/>
                    </a:cubicBezTo>
                    <a:lnTo>
                      <a:pt x="0" y="19408"/>
                    </a:lnTo>
                    <a:lnTo>
                      <a:pt x="9481" y="-1"/>
                    </a:lnTo>
                    <a:close/>
                  </a:path>
                </a:pathLst>
              </a:custGeom>
              <a:noFill/>
              <a:ln w="12700" cap="rnd">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42" name="Line 46"/>
              <p:cNvSpPr>
                <a:spLocks noChangeShapeType="1"/>
              </p:cNvSpPr>
              <p:nvPr/>
            </p:nvSpPr>
            <p:spPr bwMode="auto">
              <a:xfrm flipH="1" flipV="1">
                <a:off x="4490" y="2621"/>
                <a:ext cx="424" cy="628"/>
              </a:xfrm>
              <a:prstGeom prst="line">
                <a:avLst/>
              </a:prstGeom>
              <a:noFill/>
              <a:ln w="25400" cap="rnd">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43" name="Line 47"/>
              <p:cNvSpPr>
                <a:spLocks noChangeShapeType="1"/>
              </p:cNvSpPr>
              <p:nvPr/>
            </p:nvSpPr>
            <p:spPr bwMode="auto">
              <a:xfrm flipV="1">
                <a:off x="4915" y="2359"/>
                <a:ext cx="0" cy="890"/>
              </a:xfrm>
              <a:prstGeom prst="line">
                <a:avLst/>
              </a:prstGeom>
              <a:noFill/>
              <a:ln w="25400" cap="rnd">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44" name="Text Box 48"/>
              <p:cNvSpPr txBox="1">
                <a:spLocks noChangeArrowheads="1"/>
              </p:cNvSpPr>
              <p:nvPr/>
            </p:nvSpPr>
            <p:spPr bwMode="auto">
              <a:xfrm>
                <a:off x="4220" y="2779"/>
                <a:ext cx="351"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0343" tIns="50172" rIns="100343" bIns="50172">
                <a:spAutoFit/>
              </a:bodyPr>
              <a:lstStyle>
                <a:lvl1pPr defTabSz="1001713" eaLnBrk="0" hangingPunct="0">
                  <a:defRPr sz="2400">
                    <a:solidFill>
                      <a:schemeClr val="tx1"/>
                    </a:solidFill>
                    <a:latin typeface="Times New Roman" panose="02020603050405020304" pitchFamily="18" charset="0"/>
                  </a:defRPr>
                </a:lvl1pPr>
                <a:lvl2pPr marL="742950" indent="-285750" defTabSz="1001713" eaLnBrk="0" hangingPunct="0">
                  <a:defRPr sz="2400">
                    <a:solidFill>
                      <a:schemeClr val="tx1"/>
                    </a:solidFill>
                    <a:latin typeface="Times New Roman" panose="02020603050405020304" pitchFamily="18" charset="0"/>
                  </a:defRPr>
                </a:lvl2pPr>
                <a:lvl3pPr marL="1143000" indent="-228600" defTabSz="1001713" eaLnBrk="0" hangingPunct="0">
                  <a:defRPr sz="2400">
                    <a:solidFill>
                      <a:schemeClr val="tx1"/>
                    </a:solidFill>
                    <a:latin typeface="Times New Roman" panose="02020603050405020304" pitchFamily="18" charset="0"/>
                  </a:defRPr>
                </a:lvl3pPr>
                <a:lvl4pPr marL="1600200" indent="-228600" defTabSz="1001713" eaLnBrk="0" hangingPunct="0">
                  <a:defRPr sz="2400">
                    <a:solidFill>
                      <a:schemeClr val="tx1"/>
                    </a:solidFill>
                    <a:latin typeface="Times New Roman" panose="02020603050405020304" pitchFamily="18" charset="0"/>
                  </a:defRPr>
                </a:lvl4pPr>
                <a:lvl5pPr marL="2057400" indent="-228600" defTabSz="1001713" eaLnBrk="0" hangingPunct="0">
                  <a:defRPr sz="2400">
                    <a:solidFill>
                      <a:schemeClr val="tx1"/>
                    </a:solidFill>
                    <a:latin typeface="Times New Roman" panose="02020603050405020304" pitchFamily="18" charset="0"/>
                  </a:defRPr>
                </a:lvl5pPr>
                <a:lvl6pPr marL="2514600" indent="-228600" defTabSz="10017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017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017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017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800" i="1">
                    <a:latin typeface="Symbol" panose="05050102010706020507" pitchFamily="18" charset="2"/>
                  </a:rPr>
                  <a:t>a</a:t>
                </a:r>
                <a:r>
                  <a:rPr lang="fr-FR" sz="1800" i="1" baseline="-25000">
                    <a:latin typeface="Helvetica" panose="020B0604020202020204" pitchFamily="34" charset="0"/>
                  </a:rPr>
                  <a:t>f</a:t>
                </a:r>
                <a:endParaRPr lang="fr-FR" sz="1800" i="1">
                  <a:latin typeface="Helvetica" panose="020B0604020202020204" pitchFamily="34" charset="0"/>
                </a:endParaRPr>
              </a:p>
            </p:txBody>
          </p:sp>
          <p:sp>
            <p:nvSpPr>
              <p:cNvPr id="45" name="Text Box 49"/>
              <p:cNvSpPr txBox="1">
                <a:spLocks noChangeArrowheads="1"/>
              </p:cNvSpPr>
              <p:nvPr/>
            </p:nvSpPr>
            <p:spPr bwMode="auto">
              <a:xfrm>
                <a:off x="4410" y="3026"/>
                <a:ext cx="277"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0343" tIns="50172" rIns="100343" bIns="50172">
                <a:spAutoFit/>
              </a:bodyPr>
              <a:lstStyle>
                <a:lvl1pPr defTabSz="1001713" eaLnBrk="0" hangingPunct="0">
                  <a:defRPr sz="2400">
                    <a:solidFill>
                      <a:schemeClr val="tx1"/>
                    </a:solidFill>
                    <a:latin typeface="Times New Roman" panose="02020603050405020304" pitchFamily="18" charset="0"/>
                  </a:defRPr>
                </a:lvl1pPr>
                <a:lvl2pPr marL="742950" indent="-285750" defTabSz="1001713" eaLnBrk="0" hangingPunct="0">
                  <a:defRPr sz="2400">
                    <a:solidFill>
                      <a:schemeClr val="tx1"/>
                    </a:solidFill>
                    <a:latin typeface="Times New Roman" panose="02020603050405020304" pitchFamily="18" charset="0"/>
                  </a:defRPr>
                </a:lvl2pPr>
                <a:lvl3pPr marL="1143000" indent="-228600" defTabSz="1001713" eaLnBrk="0" hangingPunct="0">
                  <a:defRPr sz="2400">
                    <a:solidFill>
                      <a:schemeClr val="tx1"/>
                    </a:solidFill>
                    <a:latin typeface="Times New Roman" panose="02020603050405020304" pitchFamily="18" charset="0"/>
                  </a:defRPr>
                </a:lvl3pPr>
                <a:lvl4pPr marL="1600200" indent="-228600" defTabSz="1001713" eaLnBrk="0" hangingPunct="0">
                  <a:defRPr sz="2400">
                    <a:solidFill>
                      <a:schemeClr val="tx1"/>
                    </a:solidFill>
                    <a:latin typeface="Times New Roman" panose="02020603050405020304" pitchFamily="18" charset="0"/>
                  </a:defRPr>
                </a:lvl4pPr>
                <a:lvl5pPr marL="2057400" indent="-228600" defTabSz="1001713" eaLnBrk="0" hangingPunct="0">
                  <a:defRPr sz="2400">
                    <a:solidFill>
                      <a:schemeClr val="tx1"/>
                    </a:solidFill>
                    <a:latin typeface="Times New Roman" panose="02020603050405020304" pitchFamily="18" charset="0"/>
                  </a:defRPr>
                </a:lvl5pPr>
                <a:lvl6pPr marL="2514600" indent="-228600" defTabSz="10017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017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017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017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i="1">
                    <a:latin typeface="Helvetica" panose="020B0604020202020204" pitchFamily="34" charset="0"/>
                  </a:rPr>
                  <a:t>2</a:t>
                </a:r>
                <a:r>
                  <a:rPr lang="fr-FR" sz="1400" i="1">
                    <a:latin typeface="Symbol" panose="05050102010706020507" pitchFamily="18" charset="2"/>
                  </a:rPr>
                  <a:t>q</a:t>
                </a:r>
                <a:r>
                  <a:rPr lang="fr-FR" sz="1400" i="1">
                    <a:latin typeface="Helvetica" panose="020B0604020202020204" pitchFamily="34" charset="0"/>
                  </a:rPr>
                  <a:t> </a:t>
                </a:r>
                <a:endParaRPr lang="fr-FR" sz="1700" i="1">
                  <a:latin typeface="Helvetica" panose="020B0604020202020204" pitchFamily="34" charset="0"/>
                </a:endParaRPr>
              </a:p>
            </p:txBody>
          </p:sp>
          <p:sp>
            <p:nvSpPr>
              <p:cNvPr id="46" name="Text Box 50"/>
              <p:cNvSpPr txBox="1">
                <a:spLocks noChangeArrowheads="1"/>
              </p:cNvSpPr>
              <p:nvPr/>
            </p:nvSpPr>
            <p:spPr bwMode="auto">
              <a:xfrm>
                <a:off x="5102" y="3249"/>
                <a:ext cx="254"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0343" tIns="50172" rIns="100343" bIns="50172">
                <a:spAutoFit/>
              </a:bodyPr>
              <a:lstStyle>
                <a:lvl1pPr defTabSz="1001713" eaLnBrk="0" hangingPunct="0">
                  <a:defRPr sz="2400">
                    <a:solidFill>
                      <a:schemeClr val="tx1"/>
                    </a:solidFill>
                    <a:latin typeface="Times New Roman" panose="02020603050405020304" pitchFamily="18" charset="0"/>
                  </a:defRPr>
                </a:lvl1pPr>
                <a:lvl2pPr marL="742950" indent="-285750" defTabSz="1001713" eaLnBrk="0" hangingPunct="0">
                  <a:defRPr sz="2400">
                    <a:solidFill>
                      <a:schemeClr val="tx1"/>
                    </a:solidFill>
                    <a:latin typeface="Times New Roman" panose="02020603050405020304" pitchFamily="18" charset="0"/>
                  </a:defRPr>
                </a:lvl2pPr>
                <a:lvl3pPr marL="1143000" indent="-228600" defTabSz="1001713" eaLnBrk="0" hangingPunct="0">
                  <a:defRPr sz="2400">
                    <a:solidFill>
                      <a:schemeClr val="tx1"/>
                    </a:solidFill>
                    <a:latin typeface="Times New Roman" panose="02020603050405020304" pitchFamily="18" charset="0"/>
                  </a:defRPr>
                </a:lvl3pPr>
                <a:lvl4pPr marL="1600200" indent="-228600" defTabSz="1001713" eaLnBrk="0" hangingPunct="0">
                  <a:defRPr sz="2400">
                    <a:solidFill>
                      <a:schemeClr val="tx1"/>
                    </a:solidFill>
                    <a:latin typeface="Times New Roman" panose="02020603050405020304" pitchFamily="18" charset="0"/>
                  </a:defRPr>
                </a:lvl4pPr>
                <a:lvl5pPr marL="2057400" indent="-228600" defTabSz="1001713" eaLnBrk="0" hangingPunct="0">
                  <a:defRPr sz="2400">
                    <a:solidFill>
                      <a:schemeClr val="tx1"/>
                    </a:solidFill>
                    <a:latin typeface="Times New Roman" panose="02020603050405020304" pitchFamily="18" charset="0"/>
                  </a:defRPr>
                </a:lvl5pPr>
                <a:lvl6pPr marL="2514600" indent="-228600" defTabSz="10017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017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017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017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800" i="1">
                    <a:latin typeface="Helvetica" panose="020B0604020202020204" pitchFamily="34" charset="0"/>
                  </a:rPr>
                  <a:t>q</a:t>
                </a:r>
                <a:r>
                  <a:rPr lang="fr-FR" sz="1800" i="1" baseline="-25000">
                    <a:latin typeface="Helvetica" panose="020B0604020202020204" pitchFamily="34" charset="0"/>
                  </a:rPr>
                  <a:t>x</a:t>
                </a:r>
                <a:endParaRPr lang="fr-FR" sz="1800" i="1">
                  <a:latin typeface="Helvetica" panose="020B0604020202020204" pitchFamily="34" charset="0"/>
                </a:endParaRPr>
              </a:p>
            </p:txBody>
          </p:sp>
          <p:sp>
            <p:nvSpPr>
              <p:cNvPr id="47" name="Text Box 51"/>
              <p:cNvSpPr txBox="1">
                <a:spLocks noChangeArrowheads="1"/>
              </p:cNvSpPr>
              <p:nvPr/>
            </p:nvSpPr>
            <p:spPr bwMode="auto">
              <a:xfrm>
                <a:off x="4890" y="2343"/>
                <a:ext cx="254"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0343" tIns="50172" rIns="100343" bIns="50172">
                <a:spAutoFit/>
              </a:bodyPr>
              <a:lstStyle>
                <a:lvl1pPr defTabSz="1001713" eaLnBrk="0" hangingPunct="0">
                  <a:defRPr sz="2400">
                    <a:solidFill>
                      <a:schemeClr val="tx1"/>
                    </a:solidFill>
                    <a:latin typeface="Times New Roman" panose="02020603050405020304" pitchFamily="18" charset="0"/>
                  </a:defRPr>
                </a:lvl1pPr>
                <a:lvl2pPr marL="742950" indent="-285750" defTabSz="1001713" eaLnBrk="0" hangingPunct="0">
                  <a:defRPr sz="2400">
                    <a:solidFill>
                      <a:schemeClr val="tx1"/>
                    </a:solidFill>
                    <a:latin typeface="Times New Roman" panose="02020603050405020304" pitchFamily="18" charset="0"/>
                  </a:defRPr>
                </a:lvl2pPr>
                <a:lvl3pPr marL="1143000" indent="-228600" defTabSz="1001713" eaLnBrk="0" hangingPunct="0">
                  <a:defRPr sz="2400">
                    <a:solidFill>
                      <a:schemeClr val="tx1"/>
                    </a:solidFill>
                    <a:latin typeface="Times New Roman" panose="02020603050405020304" pitchFamily="18" charset="0"/>
                  </a:defRPr>
                </a:lvl3pPr>
                <a:lvl4pPr marL="1600200" indent="-228600" defTabSz="1001713" eaLnBrk="0" hangingPunct="0">
                  <a:defRPr sz="2400">
                    <a:solidFill>
                      <a:schemeClr val="tx1"/>
                    </a:solidFill>
                    <a:latin typeface="Times New Roman" panose="02020603050405020304" pitchFamily="18" charset="0"/>
                  </a:defRPr>
                </a:lvl4pPr>
                <a:lvl5pPr marL="2057400" indent="-228600" defTabSz="1001713" eaLnBrk="0" hangingPunct="0">
                  <a:defRPr sz="2400">
                    <a:solidFill>
                      <a:schemeClr val="tx1"/>
                    </a:solidFill>
                    <a:latin typeface="Times New Roman" panose="02020603050405020304" pitchFamily="18" charset="0"/>
                  </a:defRPr>
                </a:lvl5pPr>
                <a:lvl6pPr marL="2514600" indent="-228600" defTabSz="10017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017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017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017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800" i="1">
                    <a:latin typeface="Helvetica" panose="020B0604020202020204" pitchFamily="34" charset="0"/>
                  </a:rPr>
                  <a:t>q</a:t>
                </a:r>
                <a:r>
                  <a:rPr lang="fr-FR" sz="1800" i="1" baseline="-25000">
                    <a:latin typeface="Helvetica" panose="020B0604020202020204" pitchFamily="34" charset="0"/>
                  </a:rPr>
                  <a:t>z</a:t>
                </a:r>
                <a:endParaRPr lang="fr-FR" sz="1800" i="1">
                  <a:latin typeface="Helvetica" panose="020B0604020202020204" pitchFamily="34" charset="0"/>
                </a:endParaRPr>
              </a:p>
            </p:txBody>
          </p:sp>
          <p:sp>
            <p:nvSpPr>
              <p:cNvPr id="48" name="Text Box 52"/>
              <p:cNvSpPr txBox="1">
                <a:spLocks noChangeArrowheads="1"/>
              </p:cNvSpPr>
              <p:nvPr/>
            </p:nvSpPr>
            <p:spPr bwMode="auto">
              <a:xfrm>
                <a:off x="4433" y="2396"/>
                <a:ext cx="254"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0343" tIns="50172" rIns="100343" bIns="50172">
                <a:spAutoFit/>
              </a:bodyPr>
              <a:lstStyle>
                <a:lvl1pPr defTabSz="1001713" eaLnBrk="0" hangingPunct="0">
                  <a:defRPr sz="2400">
                    <a:solidFill>
                      <a:schemeClr val="tx1"/>
                    </a:solidFill>
                    <a:latin typeface="Times New Roman" panose="02020603050405020304" pitchFamily="18" charset="0"/>
                  </a:defRPr>
                </a:lvl1pPr>
                <a:lvl2pPr marL="742950" indent="-285750" defTabSz="1001713" eaLnBrk="0" hangingPunct="0">
                  <a:defRPr sz="2400">
                    <a:solidFill>
                      <a:schemeClr val="tx1"/>
                    </a:solidFill>
                    <a:latin typeface="Times New Roman" panose="02020603050405020304" pitchFamily="18" charset="0"/>
                  </a:defRPr>
                </a:lvl2pPr>
                <a:lvl3pPr marL="1143000" indent="-228600" defTabSz="1001713" eaLnBrk="0" hangingPunct="0">
                  <a:defRPr sz="2400">
                    <a:solidFill>
                      <a:schemeClr val="tx1"/>
                    </a:solidFill>
                    <a:latin typeface="Times New Roman" panose="02020603050405020304" pitchFamily="18" charset="0"/>
                  </a:defRPr>
                </a:lvl3pPr>
                <a:lvl4pPr marL="1600200" indent="-228600" defTabSz="1001713" eaLnBrk="0" hangingPunct="0">
                  <a:defRPr sz="2400">
                    <a:solidFill>
                      <a:schemeClr val="tx1"/>
                    </a:solidFill>
                    <a:latin typeface="Times New Roman" panose="02020603050405020304" pitchFamily="18" charset="0"/>
                  </a:defRPr>
                </a:lvl4pPr>
                <a:lvl5pPr marL="2057400" indent="-228600" defTabSz="1001713" eaLnBrk="0" hangingPunct="0">
                  <a:defRPr sz="2400">
                    <a:solidFill>
                      <a:schemeClr val="tx1"/>
                    </a:solidFill>
                    <a:latin typeface="Times New Roman" panose="02020603050405020304" pitchFamily="18" charset="0"/>
                  </a:defRPr>
                </a:lvl5pPr>
                <a:lvl6pPr marL="2514600" indent="-228600" defTabSz="10017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017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017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017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800" i="1">
                    <a:latin typeface="Helvetica" panose="020B0604020202020204" pitchFamily="34" charset="0"/>
                  </a:rPr>
                  <a:t>q</a:t>
                </a:r>
                <a:r>
                  <a:rPr lang="fr-FR" sz="1800" i="1" baseline="-25000">
                    <a:latin typeface="Helvetica" panose="020B0604020202020204" pitchFamily="34" charset="0"/>
                  </a:rPr>
                  <a:t>y</a:t>
                </a:r>
                <a:endParaRPr lang="fr-FR" sz="1800" i="1">
                  <a:latin typeface="Helvetica" panose="020B0604020202020204" pitchFamily="34" charset="0"/>
                </a:endParaRPr>
              </a:p>
            </p:txBody>
          </p:sp>
          <p:sp>
            <p:nvSpPr>
              <p:cNvPr id="49" name="Text Box 53"/>
              <p:cNvSpPr txBox="1">
                <a:spLocks noChangeArrowheads="1"/>
              </p:cNvSpPr>
              <p:nvPr/>
            </p:nvSpPr>
            <p:spPr bwMode="auto">
              <a:xfrm>
                <a:off x="4067" y="3314"/>
                <a:ext cx="72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2000" b="1" dirty="0" smtClean="0">
                    <a:solidFill>
                      <a:srgbClr val="FF0000"/>
                    </a:solidFill>
                    <a:latin typeface="Arial" panose="020B0604020202020204" pitchFamily="34" charset="0"/>
                    <a:cs typeface="Arial" panose="020B0604020202020204" pitchFamily="34" charset="0"/>
                  </a:rPr>
                  <a:t>GISAXS</a:t>
                </a:r>
                <a:endParaRPr lang="fr-FR" sz="2000" b="1" dirty="0">
                  <a:solidFill>
                    <a:srgbClr val="FF0000"/>
                  </a:solidFill>
                  <a:latin typeface="Arial" panose="020B0604020202020204" pitchFamily="34" charset="0"/>
                  <a:cs typeface="Arial" panose="020B0604020202020204" pitchFamily="34" charset="0"/>
                </a:endParaRPr>
              </a:p>
            </p:txBody>
          </p:sp>
          <p:sp>
            <p:nvSpPr>
              <p:cNvPr id="50" name="Text Box 54"/>
              <p:cNvSpPr txBox="1">
                <a:spLocks noChangeArrowheads="1"/>
              </p:cNvSpPr>
              <p:nvPr/>
            </p:nvSpPr>
            <p:spPr bwMode="auto">
              <a:xfrm>
                <a:off x="4410" y="2093"/>
                <a:ext cx="938" cy="23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sz="1800">
                    <a:solidFill>
                      <a:schemeClr val="accent2"/>
                    </a:solidFill>
                    <a:latin typeface="Arial" panose="020B0604020202020204" pitchFamily="34" charset="0"/>
                  </a:rPr>
                  <a:t>2D detector</a:t>
                </a:r>
                <a:endParaRPr lang="en-US" sz="1800">
                  <a:solidFill>
                    <a:schemeClr val="accent2"/>
                  </a:solidFill>
                  <a:latin typeface="Arial" panose="020B0604020202020204" pitchFamily="34" charset="0"/>
                </a:endParaRPr>
              </a:p>
            </p:txBody>
          </p:sp>
          <p:sp>
            <p:nvSpPr>
              <p:cNvPr id="51" name="Line 55"/>
              <p:cNvSpPr>
                <a:spLocks noChangeShapeType="1"/>
              </p:cNvSpPr>
              <p:nvPr/>
            </p:nvSpPr>
            <p:spPr bwMode="auto">
              <a:xfrm flipV="1">
                <a:off x="1943" y="2761"/>
                <a:ext cx="2829" cy="435"/>
              </a:xfrm>
              <a:prstGeom prst="line">
                <a:avLst/>
              </a:prstGeom>
              <a:noFill/>
              <a:ln w="38100" cap="rnd">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grpSp>
        <p:sp>
          <p:nvSpPr>
            <p:cNvPr id="56" name="Line 56"/>
            <p:cNvSpPr>
              <a:spLocks noChangeShapeType="1"/>
            </p:cNvSpPr>
            <p:nvPr/>
          </p:nvSpPr>
          <p:spPr bwMode="auto">
            <a:xfrm>
              <a:off x="6618061" y="4717597"/>
              <a:ext cx="1925638" cy="392113"/>
            </a:xfrm>
            <a:prstGeom prst="line">
              <a:avLst/>
            </a:prstGeom>
            <a:noFill/>
            <a:ln w="9525">
              <a:solidFill>
                <a:schemeClr val="tx1"/>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57" name="Text Box 57"/>
            <p:cNvSpPr txBox="1">
              <a:spLocks noChangeArrowheads="1"/>
            </p:cNvSpPr>
            <p:nvPr/>
          </p:nvSpPr>
          <p:spPr bwMode="auto">
            <a:xfrm>
              <a:off x="9205686" y="1033010"/>
              <a:ext cx="16208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sz="2000">
                  <a:solidFill>
                    <a:schemeClr val="accent2"/>
                  </a:solidFill>
                  <a:latin typeface="Arial" panose="020B0604020202020204" pitchFamily="34" charset="0"/>
                </a:rPr>
                <a:t>2D detector</a:t>
              </a:r>
              <a:endParaRPr lang="en-US" sz="2000">
                <a:solidFill>
                  <a:schemeClr val="accent2"/>
                </a:solidFill>
                <a:latin typeface="Arial" panose="020B0604020202020204" pitchFamily="34" charset="0"/>
              </a:endParaRPr>
            </a:p>
          </p:txBody>
        </p:sp>
        <p:sp>
          <p:nvSpPr>
            <p:cNvPr id="58" name="Text Box 58"/>
            <p:cNvSpPr txBox="1">
              <a:spLocks noChangeArrowheads="1"/>
            </p:cNvSpPr>
            <p:nvPr/>
          </p:nvSpPr>
          <p:spPr bwMode="auto">
            <a:xfrm>
              <a:off x="9348561" y="2666547"/>
              <a:ext cx="439738"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0343" tIns="50172" rIns="100343" bIns="50172">
              <a:spAutoFit/>
            </a:bodyPr>
            <a:lstStyle>
              <a:lvl1pPr defTabSz="1001713" eaLnBrk="0" hangingPunct="0">
                <a:defRPr sz="2400">
                  <a:solidFill>
                    <a:schemeClr val="tx1"/>
                  </a:solidFill>
                  <a:latin typeface="Times New Roman" panose="02020603050405020304" pitchFamily="18" charset="0"/>
                </a:defRPr>
              </a:lvl1pPr>
              <a:lvl2pPr marL="742950" indent="-285750" defTabSz="1001713" eaLnBrk="0" hangingPunct="0">
                <a:defRPr sz="2400">
                  <a:solidFill>
                    <a:schemeClr val="tx1"/>
                  </a:solidFill>
                  <a:latin typeface="Times New Roman" panose="02020603050405020304" pitchFamily="18" charset="0"/>
                </a:defRPr>
              </a:lvl2pPr>
              <a:lvl3pPr marL="1143000" indent="-228600" defTabSz="1001713" eaLnBrk="0" hangingPunct="0">
                <a:defRPr sz="2400">
                  <a:solidFill>
                    <a:schemeClr val="tx1"/>
                  </a:solidFill>
                  <a:latin typeface="Times New Roman" panose="02020603050405020304" pitchFamily="18" charset="0"/>
                </a:defRPr>
              </a:lvl3pPr>
              <a:lvl4pPr marL="1600200" indent="-228600" defTabSz="1001713" eaLnBrk="0" hangingPunct="0">
                <a:defRPr sz="2400">
                  <a:solidFill>
                    <a:schemeClr val="tx1"/>
                  </a:solidFill>
                  <a:latin typeface="Times New Roman" panose="02020603050405020304" pitchFamily="18" charset="0"/>
                </a:defRPr>
              </a:lvl4pPr>
              <a:lvl5pPr marL="2057400" indent="-228600" defTabSz="1001713" eaLnBrk="0" hangingPunct="0">
                <a:defRPr sz="2400">
                  <a:solidFill>
                    <a:schemeClr val="tx1"/>
                  </a:solidFill>
                  <a:latin typeface="Times New Roman" panose="02020603050405020304" pitchFamily="18" charset="0"/>
                </a:defRPr>
              </a:lvl5pPr>
              <a:lvl6pPr marL="2514600" indent="-228600" defTabSz="10017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017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017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017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i="1">
                  <a:latin typeface="Helvetica" panose="020B0604020202020204" pitchFamily="34" charset="0"/>
                </a:rPr>
                <a:t>2</a:t>
              </a:r>
              <a:r>
                <a:rPr lang="fr-FR" sz="1400" i="1">
                  <a:latin typeface="Symbol" panose="05050102010706020507" pitchFamily="18" charset="2"/>
                </a:rPr>
                <a:t>q</a:t>
              </a:r>
              <a:r>
                <a:rPr lang="fr-FR" sz="1400" i="1">
                  <a:latin typeface="Helvetica" panose="020B0604020202020204" pitchFamily="34" charset="0"/>
                </a:rPr>
                <a:t> </a:t>
              </a:r>
              <a:endParaRPr lang="fr-FR" sz="1700" i="1">
                <a:latin typeface="Helvetica" panose="020B0604020202020204" pitchFamily="34" charset="0"/>
              </a:endParaRPr>
            </a:p>
          </p:txBody>
        </p:sp>
        <p:sp>
          <p:nvSpPr>
            <p:cNvPr id="59" name="Arc 59"/>
            <p:cNvSpPr>
              <a:spLocks/>
            </p:cNvSpPr>
            <p:nvPr/>
          </p:nvSpPr>
          <p:spPr bwMode="auto">
            <a:xfrm rot="19787733">
              <a:off x="9026299" y="1868035"/>
              <a:ext cx="687387" cy="3040062"/>
            </a:xfrm>
            <a:custGeom>
              <a:avLst/>
              <a:gdLst>
                <a:gd name="T0" fmla="*/ 305559879 w 21600"/>
                <a:gd name="T1" fmla="*/ 0 h 33853"/>
                <a:gd name="T2" fmla="*/ 517592832 w 21600"/>
                <a:gd name="T3" fmla="*/ 2147483647 h 33853"/>
                <a:gd name="T4" fmla="*/ 0 w 21600"/>
                <a:gd name="T5" fmla="*/ 2147483647 h 33853"/>
                <a:gd name="T6" fmla="*/ 0 60000 65536"/>
                <a:gd name="T7" fmla="*/ 0 60000 65536"/>
                <a:gd name="T8" fmla="*/ 0 60000 65536"/>
              </a:gdLst>
              <a:ahLst/>
              <a:cxnLst>
                <a:cxn ang="T6">
                  <a:pos x="T0" y="T1"/>
                </a:cxn>
                <a:cxn ang="T7">
                  <a:pos x="T2" y="T3"/>
                </a:cxn>
                <a:cxn ang="T8">
                  <a:pos x="T4" y="T5"/>
                </a:cxn>
              </a:cxnLst>
              <a:rect l="0" t="0" r="r" b="b"/>
              <a:pathLst>
                <a:path w="21600" h="33853" fill="none" extrusionOk="0">
                  <a:moveTo>
                    <a:pt x="9481" y="-1"/>
                  </a:moveTo>
                  <a:cubicBezTo>
                    <a:pt x="16896" y="3622"/>
                    <a:pt x="21600" y="11154"/>
                    <a:pt x="21600" y="19408"/>
                  </a:cubicBezTo>
                  <a:cubicBezTo>
                    <a:pt x="21600" y="24741"/>
                    <a:pt x="19626" y="29886"/>
                    <a:pt x="16059" y="33852"/>
                  </a:cubicBezTo>
                </a:path>
                <a:path w="21600" h="33853" stroke="0" extrusionOk="0">
                  <a:moveTo>
                    <a:pt x="9481" y="-1"/>
                  </a:moveTo>
                  <a:cubicBezTo>
                    <a:pt x="16896" y="3622"/>
                    <a:pt x="21600" y="11154"/>
                    <a:pt x="21600" y="19408"/>
                  </a:cubicBezTo>
                  <a:cubicBezTo>
                    <a:pt x="21600" y="24741"/>
                    <a:pt x="19626" y="29886"/>
                    <a:pt x="16059" y="33852"/>
                  </a:cubicBezTo>
                  <a:lnTo>
                    <a:pt x="0" y="19408"/>
                  </a:lnTo>
                  <a:lnTo>
                    <a:pt x="9481" y="-1"/>
                  </a:lnTo>
                  <a:close/>
                </a:path>
              </a:pathLst>
            </a:custGeom>
            <a:noFill/>
            <a:ln w="12700" cap="rnd">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60" name="Line 60"/>
            <p:cNvSpPr>
              <a:spLocks noChangeShapeType="1"/>
            </p:cNvSpPr>
            <p:nvPr/>
          </p:nvSpPr>
          <p:spPr bwMode="auto">
            <a:xfrm flipV="1">
              <a:off x="6573611" y="2923722"/>
              <a:ext cx="2282825" cy="1749425"/>
            </a:xfrm>
            <a:prstGeom prst="line">
              <a:avLst/>
            </a:prstGeom>
            <a:noFill/>
            <a:ln w="9525">
              <a:solidFill>
                <a:schemeClr val="tx1"/>
              </a:solidFill>
              <a:prstDash val="dash"/>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1" name="Text Box 62"/>
            <p:cNvSpPr txBox="1">
              <a:spLocks noChangeArrowheads="1"/>
            </p:cNvSpPr>
            <p:nvPr/>
          </p:nvSpPr>
          <p:spPr bwMode="auto">
            <a:xfrm>
              <a:off x="7227661" y="1447347"/>
              <a:ext cx="10588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2000" b="1">
                  <a:solidFill>
                    <a:srgbClr val="FF0000"/>
                  </a:solidFill>
                  <a:latin typeface="Arial" panose="020B0604020202020204" pitchFamily="34" charset="0"/>
                  <a:cs typeface="Arial" panose="020B0604020202020204" pitchFamily="34" charset="0"/>
                </a:rPr>
                <a:t>SXRD</a:t>
              </a:r>
            </a:p>
            <a:p>
              <a:pPr algn="ctr"/>
              <a:r>
                <a:rPr lang="fr-FR" sz="2000" b="1">
                  <a:solidFill>
                    <a:srgbClr val="FF0000"/>
                  </a:solidFill>
                  <a:latin typeface="Arial" panose="020B0604020202020204" pitchFamily="34" charset="0"/>
                  <a:cs typeface="Arial" panose="020B0604020202020204" pitchFamily="34" charset="0"/>
                </a:rPr>
                <a:t>&amp; GIXD</a:t>
              </a:r>
            </a:p>
          </p:txBody>
        </p:sp>
        <p:grpSp>
          <p:nvGrpSpPr>
            <p:cNvPr id="62" name="Group 63"/>
            <p:cNvGrpSpPr>
              <a:grpSpLocks/>
            </p:cNvGrpSpPr>
            <p:nvPr/>
          </p:nvGrpSpPr>
          <p:grpSpPr bwMode="auto">
            <a:xfrm rot="5914349">
              <a:off x="7593580" y="2773704"/>
              <a:ext cx="517525" cy="280987"/>
              <a:chOff x="1370" y="1661"/>
              <a:chExt cx="408" cy="272"/>
            </a:xfrm>
          </p:grpSpPr>
          <p:sp>
            <p:nvSpPr>
              <p:cNvPr id="63" name="AutoShape 64"/>
              <p:cNvSpPr>
                <a:spLocks noChangeArrowheads="1"/>
              </p:cNvSpPr>
              <p:nvPr/>
            </p:nvSpPr>
            <p:spPr bwMode="auto">
              <a:xfrm rot="-623239">
                <a:off x="1370" y="1661"/>
                <a:ext cx="408" cy="272"/>
              </a:xfrm>
              <a:prstGeom prst="parallelogram">
                <a:avLst>
                  <a:gd name="adj" fmla="val 50604"/>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p>
            </p:txBody>
          </p:sp>
          <p:sp>
            <p:nvSpPr>
              <p:cNvPr id="64" name="AutoShape 65"/>
              <p:cNvSpPr>
                <a:spLocks noChangeArrowheads="1"/>
              </p:cNvSpPr>
              <p:nvPr/>
            </p:nvSpPr>
            <p:spPr bwMode="auto">
              <a:xfrm rot="-524331">
                <a:off x="1533" y="1729"/>
                <a:ext cx="86" cy="157"/>
              </a:xfrm>
              <a:prstGeom prst="parallelogram">
                <a:avLst>
                  <a:gd name="adj" fmla="val 77394"/>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p>
            </p:txBody>
          </p:sp>
        </p:grpSp>
        <p:sp>
          <p:nvSpPr>
            <p:cNvPr id="65" name="Text Box 73"/>
            <p:cNvSpPr txBox="1">
              <a:spLocks noChangeArrowheads="1"/>
            </p:cNvSpPr>
            <p:nvPr/>
          </p:nvSpPr>
          <p:spPr bwMode="auto">
            <a:xfrm>
              <a:off x="7164161" y="2452235"/>
              <a:ext cx="6016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400">
                  <a:solidFill>
                    <a:schemeClr val="accent2"/>
                  </a:solidFill>
                  <a:latin typeface="Arial" panose="020B0604020202020204" pitchFamily="34" charset="0"/>
                </a:rPr>
                <a:t>slits</a:t>
              </a:r>
            </a:p>
          </p:txBody>
        </p:sp>
        <p:grpSp>
          <p:nvGrpSpPr>
            <p:cNvPr id="66" name="Group 74"/>
            <p:cNvGrpSpPr>
              <a:grpSpLocks/>
            </p:cNvGrpSpPr>
            <p:nvPr/>
          </p:nvGrpSpPr>
          <p:grpSpPr bwMode="auto">
            <a:xfrm rot="7055347">
              <a:off x="7803924" y="2437947"/>
              <a:ext cx="612775" cy="295275"/>
              <a:chOff x="1610" y="1661"/>
              <a:chExt cx="949" cy="461"/>
            </a:xfrm>
          </p:grpSpPr>
          <p:sp>
            <p:nvSpPr>
              <p:cNvPr id="67" name="AutoShape 75"/>
              <p:cNvSpPr>
                <a:spLocks noChangeArrowheads="1"/>
              </p:cNvSpPr>
              <p:nvPr/>
            </p:nvSpPr>
            <p:spPr bwMode="auto">
              <a:xfrm rot="717112">
                <a:off x="1610" y="1843"/>
                <a:ext cx="904" cy="279"/>
              </a:xfrm>
              <a:prstGeom prst="parallelogram">
                <a:avLst>
                  <a:gd name="adj" fmla="val 14025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p>
            </p:txBody>
          </p:sp>
          <p:sp>
            <p:nvSpPr>
              <p:cNvPr id="68" name="AutoShape 76"/>
              <p:cNvSpPr>
                <a:spLocks noChangeArrowheads="1"/>
              </p:cNvSpPr>
              <p:nvPr/>
            </p:nvSpPr>
            <p:spPr bwMode="auto">
              <a:xfrm rot="717112">
                <a:off x="1655" y="1661"/>
                <a:ext cx="904" cy="279"/>
              </a:xfrm>
              <a:prstGeom prst="parallelogram">
                <a:avLst>
                  <a:gd name="adj" fmla="val 140256"/>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p>
            </p:txBody>
          </p:sp>
        </p:grpSp>
        <p:sp>
          <p:nvSpPr>
            <p:cNvPr id="69" name="Line 77"/>
            <p:cNvSpPr>
              <a:spLocks noChangeShapeType="1"/>
            </p:cNvSpPr>
            <p:nvPr/>
          </p:nvSpPr>
          <p:spPr bwMode="auto">
            <a:xfrm rot="10800000">
              <a:off x="7742011" y="4152447"/>
              <a:ext cx="774700" cy="939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GB"/>
            </a:p>
          </p:txBody>
        </p:sp>
        <p:sp>
          <p:nvSpPr>
            <p:cNvPr id="70" name="Line 78"/>
            <p:cNvSpPr>
              <a:spLocks noChangeShapeType="1"/>
            </p:cNvSpPr>
            <p:nvPr/>
          </p:nvSpPr>
          <p:spPr bwMode="auto">
            <a:xfrm flipV="1">
              <a:off x="7742011" y="3093585"/>
              <a:ext cx="14288" cy="1066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GB"/>
            </a:p>
          </p:txBody>
        </p:sp>
        <p:sp>
          <p:nvSpPr>
            <p:cNvPr id="71" name="Text Box 79"/>
            <p:cNvSpPr txBox="1">
              <a:spLocks noChangeArrowheads="1"/>
            </p:cNvSpPr>
            <p:nvPr/>
          </p:nvSpPr>
          <p:spPr bwMode="auto">
            <a:xfrm>
              <a:off x="7811861" y="3847647"/>
              <a:ext cx="852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fr-FR">
                  <a:solidFill>
                    <a:schemeClr val="accent2"/>
                  </a:solidFill>
                  <a:latin typeface="Arial" panose="020B0604020202020204" pitchFamily="34" charset="0"/>
                  <a:cs typeface="Arial" panose="020B0604020202020204" pitchFamily="34" charset="0"/>
                </a:rPr>
                <a:t>Q</a:t>
              </a:r>
              <a:r>
                <a:rPr lang="fr-FR" baseline="-25000">
                  <a:solidFill>
                    <a:schemeClr val="accent2"/>
                  </a:solidFill>
                  <a:latin typeface="Arial" panose="020B0604020202020204" pitchFamily="34" charset="0"/>
                  <a:cs typeface="Arial" panose="020B0604020202020204" pitchFamily="34" charset="0"/>
                </a:rPr>
                <a:t>//</a:t>
              </a:r>
              <a:endParaRPr lang="en-GB" baseline="-25000">
                <a:solidFill>
                  <a:schemeClr val="accent2"/>
                </a:solidFill>
                <a:latin typeface="Arial" panose="020B0604020202020204" pitchFamily="34" charset="0"/>
                <a:cs typeface="Arial" panose="020B0604020202020204" pitchFamily="34" charset="0"/>
              </a:endParaRPr>
            </a:p>
          </p:txBody>
        </p:sp>
        <p:sp>
          <p:nvSpPr>
            <p:cNvPr id="72" name="Text Box 80"/>
            <p:cNvSpPr txBox="1">
              <a:spLocks noChangeArrowheads="1"/>
            </p:cNvSpPr>
            <p:nvPr/>
          </p:nvSpPr>
          <p:spPr bwMode="auto">
            <a:xfrm>
              <a:off x="7718199" y="3303135"/>
              <a:ext cx="852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fr-FR">
                  <a:solidFill>
                    <a:schemeClr val="accent2"/>
                  </a:solidFill>
                  <a:latin typeface="Arial" panose="020B0604020202020204" pitchFamily="34" charset="0"/>
                  <a:cs typeface="Arial" panose="020B0604020202020204" pitchFamily="34" charset="0"/>
                </a:rPr>
                <a:t>Q</a:t>
              </a:r>
              <a:r>
                <a:rPr lang="fr-FR" baseline="-25000">
                  <a:solidFill>
                    <a:schemeClr val="accent2"/>
                  </a:solidFill>
                  <a:latin typeface="Arial" panose="020B0604020202020204" pitchFamily="34" charset="0"/>
                  <a:cs typeface="Arial" panose="020B0604020202020204" pitchFamily="34" charset="0"/>
                  <a:sym typeface="Symbol" panose="05050102010706020507" pitchFamily="18" charset="2"/>
                </a:rPr>
                <a:t></a:t>
              </a:r>
              <a:endParaRPr lang="en-GB" baseline="-25000">
                <a:solidFill>
                  <a:schemeClr val="accent2"/>
                </a:solidFill>
                <a:latin typeface="Arial" panose="020B0604020202020204" pitchFamily="34" charset="0"/>
                <a:cs typeface="Arial" panose="020B0604020202020204" pitchFamily="34" charset="0"/>
              </a:endParaRPr>
            </a:p>
          </p:txBody>
        </p:sp>
        <p:sp>
          <p:nvSpPr>
            <p:cNvPr id="73" name="Text Box 81"/>
            <p:cNvSpPr txBox="1">
              <a:spLocks noChangeArrowheads="1"/>
            </p:cNvSpPr>
            <p:nvPr/>
          </p:nvSpPr>
          <p:spPr bwMode="auto">
            <a:xfrm>
              <a:off x="8318274" y="2331585"/>
              <a:ext cx="557212"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0343" tIns="50172" rIns="100343" bIns="50172">
              <a:spAutoFit/>
            </a:bodyPr>
            <a:lstStyle>
              <a:lvl1pPr defTabSz="1001713" eaLnBrk="0" hangingPunct="0">
                <a:defRPr sz="2400">
                  <a:solidFill>
                    <a:schemeClr val="tx1"/>
                  </a:solidFill>
                  <a:latin typeface="Times New Roman" panose="02020603050405020304" pitchFamily="18" charset="0"/>
                </a:defRPr>
              </a:lvl1pPr>
              <a:lvl2pPr marL="742950" indent="-285750" defTabSz="1001713" eaLnBrk="0" hangingPunct="0">
                <a:defRPr sz="2400">
                  <a:solidFill>
                    <a:schemeClr val="tx1"/>
                  </a:solidFill>
                  <a:latin typeface="Times New Roman" panose="02020603050405020304" pitchFamily="18" charset="0"/>
                </a:defRPr>
              </a:lvl2pPr>
              <a:lvl3pPr marL="1143000" indent="-228600" defTabSz="1001713" eaLnBrk="0" hangingPunct="0">
                <a:defRPr sz="2400">
                  <a:solidFill>
                    <a:schemeClr val="tx1"/>
                  </a:solidFill>
                  <a:latin typeface="Times New Roman" panose="02020603050405020304" pitchFamily="18" charset="0"/>
                </a:defRPr>
              </a:lvl3pPr>
              <a:lvl4pPr marL="1600200" indent="-228600" defTabSz="1001713" eaLnBrk="0" hangingPunct="0">
                <a:defRPr sz="2400">
                  <a:solidFill>
                    <a:schemeClr val="tx1"/>
                  </a:solidFill>
                  <a:latin typeface="Times New Roman" panose="02020603050405020304" pitchFamily="18" charset="0"/>
                </a:defRPr>
              </a:lvl4pPr>
              <a:lvl5pPr marL="2057400" indent="-228600" defTabSz="1001713" eaLnBrk="0" hangingPunct="0">
                <a:defRPr sz="2400">
                  <a:solidFill>
                    <a:schemeClr val="tx1"/>
                  </a:solidFill>
                  <a:latin typeface="Times New Roman" panose="02020603050405020304" pitchFamily="18" charset="0"/>
                </a:defRPr>
              </a:lvl5pPr>
              <a:lvl6pPr marL="2514600" indent="-228600" defTabSz="10017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017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017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017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800" i="1">
                  <a:latin typeface="Symbol" panose="05050102010706020507" pitchFamily="18" charset="2"/>
                </a:rPr>
                <a:t>a</a:t>
              </a:r>
              <a:r>
                <a:rPr lang="fr-FR" sz="1800" i="1" baseline="-25000">
                  <a:latin typeface="Helvetica" panose="020B0604020202020204" pitchFamily="34" charset="0"/>
                </a:rPr>
                <a:t>f</a:t>
              </a:r>
              <a:endParaRPr lang="fr-FR" sz="1800" i="1">
                <a:latin typeface="Helvetica" panose="020B0604020202020204" pitchFamily="34" charset="0"/>
              </a:endParaRPr>
            </a:p>
          </p:txBody>
        </p:sp>
        <p:sp>
          <p:nvSpPr>
            <p:cNvPr id="74" name="Arc 82"/>
            <p:cNvSpPr>
              <a:spLocks/>
            </p:cNvSpPr>
            <p:nvPr/>
          </p:nvSpPr>
          <p:spPr bwMode="auto">
            <a:xfrm rot="20762290">
              <a:off x="8346849" y="2304597"/>
              <a:ext cx="150812" cy="869950"/>
            </a:xfrm>
            <a:custGeom>
              <a:avLst/>
              <a:gdLst>
                <a:gd name="T0" fmla="*/ 3365 w 21600"/>
                <a:gd name="T1" fmla="*/ 0 h 25485"/>
                <a:gd name="T2" fmla="*/ 4050 w 21600"/>
                <a:gd name="T3" fmla="*/ 638544 h 25485"/>
                <a:gd name="T4" fmla="*/ 0 w 21600"/>
                <a:gd name="T5" fmla="*/ 372865 h 25485"/>
                <a:gd name="T6" fmla="*/ 0 60000 65536"/>
                <a:gd name="T7" fmla="*/ 0 60000 65536"/>
                <a:gd name="T8" fmla="*/ 0 60000 65536"/>
              </a:gdLst>
              <a:ahLst/>
              <a:cxnLst>
                <a:cxn ang="T6">
                  <a:pos x="T0" y="T1"/>
                </a:cxn>
                <a:cxn ang="T7">
                  <a:pos x="T2" y="T3"/>
                </a:cxn>
                <a:cxn ang="T8">
                  <a:pos x="T4" y="T5"/>
                </a:cxn>
              </a:cxnLst>
              <a:rect l="0" t="0" r="r" b="b"/>
              <a:pathLst>
                <a:path w="21600" h="25485" fill="none" extrusionOk="0">
                  <a:moveTo>
                    <a:pt x="15640" y="0"/>
                  </a:moveTo>
                  <a:cubicBezTo>
                    <a:pt x="19466" y="4016"/>
                    <a:pt x="21600" y="9350"/>
                    <a:pt x="21600" y="14897"/>
                  </a:cubicBezTo>
                  <a:cubicBezTo>
                    <a:pt x="21600" y="18605"/>
                    <a:pt x="20644" y="22252"/>
                    <a:pt x="18826" y="25484"/>
                  </a:cubicBezTo>
                </a:path>
                <a:path w="21600" h="25485" stroke="0" extrusionOk="0">
                  <a:moveTo>
                    <a:pt x="15640" y="0"/>
                  </a:moveTo>
                  <a:cubicBezTo>
                    <a:pt x="19466" y="4016"/>
                    <a:pt x="21600" y="9350"/>
                    <a:pt x="21600" y="14897"/>
                  </a:cubicBezTo>
                  <a:cubicBezTo>
                    <a:pt x="21600" y="18605"/>
                    <a:pt x="20644" y="22252"/>
                    <a:pt x="18826" y="25484"/>
                  </a:cubicBezTo>
                  <a:lnTo>
                    <a:pt x="0" y="14897"/>
                  </a:lnTo>
                  <a:lnTo>
                    <a:pt x="15640" y="0"/>
                  </a:lnTo>
                  <a:close/>
                </a:path>
              </a:pathLst>
            </a:custGeom>
            <a:noFill/>
            <a:ln w="12700" cap="rnd">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75" name="Arc 83"/>
            <p:cNvSpPr>
              <a:spLocks/>
            </p:cNvSpPr>
            <p:nvPr/>
          </p:nvSpPr>
          <p:spPr bwMode="auto">
            <a:xfrm rot="17351059">
              <a:off x="7373711" y="3988935"/>
              <a:ext cx="225425" cy="803275"/>
            </a:xfrm>
            <a:custGeom>
              <a:avLst/>
              <a:gdLst>
                <a:gd name="T0" fmla="*/ 6752 w 21600"/>
                <a:gd name="T1" fmla="*/ 0 h 38213"/>
                <a:gd name="T2" fmla="*/ 7629 w 21600"/>
                <a:gd name="T3" fmla="*/ 223600 h 38213"/>
                <a:gd name="T4" fmla="*/ 0 w 21600"/>
                <a:gd name="T5" fmla="*/ 113555 h 38213"/>
                <a:gd name="T6" fmla="*/ 0 60000 65536"/>
                <a:gd name="T7" fmla="*/ 0 60000 65536"/>
                <a:gd name="T8" fmla="*/ 0 60000 65536"/>
              </a:gdLst>
              <a:ahLst/>
              <a:cxnLst>
                <a:cxn ang="T6">
                  <a:pos x="T0" y="T1"/>
                </a:cxn>
                <a:cxn ang="T7">
                  <a:pos x="T2" y="T3"/>
                </a:cxn>
                <a:cxn ang="T8">
                  <a:pos x="T4" y="T5"/>
                </a:cxn>
              </a:cxnLst>
              <a:rect l="0" t="0" r="r" b="b"/>
              <a:pathLst>
                <a:path w="21600" h="38213" fill="none" extrusionOk="0">
                  <a:moveTo>
                    <a:pt x="9481" y="-1"/>
                  </a:moveTo>
                  <a:cubicBezTo>
                    <a:pt x="16896" y="3622"/>
                    <a:pt x="21600" y="11154"/>
                    <a:pt x="21600" y="19408"/>
                  </a:cubicBezTo>
                  <a:cubicBezTo>
                    <a:pt x="21600" y="27196"/>
                    <a:pt x="17407" y="34381"/>
                    <a:pt x="10626" y="38212"/>
                  </a:cubicBezTo>
                </a:path>
                <a:path w="21600" h="38213" stroke="0" extrusionOk="0">
                  <a:moveTo>
                    <a:pt x="9481" y="-1"/>
                  </a:moveTo>
                  <a:cubicBezTo>
                    <a:pt x="16896" y="3622"/>
                    <a:pt x="21600" y="11154"/>
                    <a:pt x="21600" y="19408"/>
                  </a:cubicBezTo>
                  <a:cubicBezTo>
                    <a:pt x="21600" y="27196"/>
                    <a:pt x="17407" y="34381"/>
                    <a:pt x="10626" y="38212"/>
                  </a:cubicBezTo>
                  <a:lnTo>
                    <a:pt x="0" y="19408"/>
                  </a:lnTo>
                  <a:lnTo>
                    <a:pt x="9481" y="-1"/>
                  </a:lnTo>
                  <a:close/>
                </a:path>
              </a:pathLst>
            </a:custGeom>
            <a:noFill/>
            <a:ln w="12700" cap="rnd">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76" name="Text Box 84"/>
            <p:cNvSpPr txBox="1">
              <a:spLocks noChangeArrowheads="1"/>
            </p:cNvSpPr>
            <p:nvPr/>
          </p:nvSpPr>
          <p:spPr bwMode="auto">
            <a:xfrm>
              <a:off x="7237186" y="4239760"/>
              <a:ext cx="331788"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0343" tIns="50172" rIns="100343" bIns="50172">
              <a:spAutoFit/>
            </a:bodyPr>
            <a:lstStyle>
              <a:lvl1pPr defTabSz="1001713" eaLnBrk="0" hangingPunct="0">
                <a:defRPr sz="2400">
                  <a:solidFill>
                    <a:schemeClr val="tx1"/>
                  </a:solidFill>
                  <a:latin typeface="Times New Roman" panose="02020603050405020304" pitchFamily="18" charset="0"/>
                </a:defRPr>
              </a:lvl1pPr>
              <a:lvl2pPr marL="742950" indent="-285750" defTabSz="1001713" eaLnBrk="0" hangingPunct="0">
                <a:defRPr sz="2400">
                  <a:solidFill>
                    <a:schemeClr val="tx1"/>
                  </a:solidFill>
                  <a:latin typeface="Times New Roman" panose="02020603050405020304" pitchFamily="18" charset="0"/>
                </a:defRPr>
              </a:lvl2pPr>
              <a:lvl3pPr marL="1143000" indent="-228600" defTabSz="1001713" eaLnBrk="0" hangingPunct="0">
                <a:defRPr sz="2400">
                  <a:solidFill>
                    <a:schemeClr val="tx1"/>
                  </a:solidFill>
                  <a:latin typeface="Times New Roman" panose="02020603050405020304" pitchFamily="18" charset="0"/>
                </a:defRPr>
              </a:lvl3pPr>
              <a:lvl4pPr marL="1600200" indent="-228600" defTabSz="1001713" eaLnBrk="0" hangingPunct="0">
                <a:defRPr sz="2400">
                  <a:solidFill>
                    <a:schemeClr val="tx1"/>
                  </a:solidFill>
                  <a:latin typeface="Times New Roman" panose="02020603050405020304" pitchFamily="18" charset="0"/>
                </a:defRPr>
              </a:lvl4pPr>
              <a:lvl5pPr marL="2057400" indent="-228600" defTabSz="1001713" eaLnBrk="0" hangingPunct="0">
                <a:defRPr sz="2400">
                  <a:solidFill>
                    <a:schemeClr val="tx1"/>
                  </a:solidFill>
                  <a:latin typeface="Times New Roman" panose="02020603050405020304" pitchFamily="18" charset="0"/>
                </a:defRPr>
              </a:lvl5pPr>
              <a:lvl6pPr marL="2514600" indent="-228600" defTabSz="10017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017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017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017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sz="1400" i="1">
                  <a:latin typeface="Symbol" panose="05050102010706020507" pitchFamily="18" charset="2"/>
                </a:rPr>
                <a:t>d </a:t>
              </a:r>
              <a:endParaRPr lang="fr-FR" sz="1700" i="1">
                <a:latin typeface="Symbol" panose="05050102010706020507" pitchFamily="18" charset="2"/>
              </a:endParaRPr>
            </a:p>
          </p:txBody>
        </p:sp>
        <p:sp>
          <p:nvSpPr>
            <p:cNvPr id="77" name="Text Box 85"/>
            <p:cNvSpPr txBox="1">
              <a:spLocks noChangeArrowheads="1"/>
            </p:cNvSpPr>
            <p:nvPr/>
          </p:nvSpPr>
          <p:spPr bwMode="auto">
            <a:xfrm>
              <a:off x="7032399" y="3074535"/>
              <a:ext cx="457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fr-FR" sz="2000">
                  <a:solidFill>
                    <a:srgbClr val="FF0000"/>
                  </a:solidFill>
                  <a:latin typeface="Arial" panose="020B0604020202020204" pitchFamily="34" charset="0"/>
                  <a:cs typeface="Arial" panose="020B0604020202020204" pitchFamily="34" charset="0"/>
                </a:rPr>
                <a:t>k</a:t>
              </a:r>
              <a:r>
                <a:rPr lang="fr-FR" sz="2000" baseline="-25000">
                  <a:solidFill>
                    <a:srgbClr val="FF0000"/>
                  </a:solidFill>
                  <a:latin typeface="Arial" panose="020B0604020202020204" pitchFamily="34" charset="0"/>
                  <a:cs typeface="Arial" panose="020B0604020202020204" pitchFamily="34" charset="0"/>
                </a:rPr>
                <a:t>f</a:t>
              </a:r>
              <a:endParaRPr lang="en-GB" sz="2000" baseline="-25000">
                <a:solidFill>
                  <a:srgbClr val="FF0000"/>
                </a:solidFill>
                <a:latin typeface="Arial" panose="020B0604020202020204" pitchFamily="34" charset="0"/>
                <a:cs typeface="Arial" panose="020B0604020202020204" pitchFamily="34" charset="0"/>
              </a:endParaRPr>
            </a:p>
          </p:txBody>
        </p:sp>
        <p:sp>
          <p:nvSpPr>
            <p:cNvPr id="78" name="Line 86"/>
            <p:cNvSpPr>
              <a:spLocks noChangeShapeType="1"/>
            </p:cNvSpPr>
            <p:nvPr/>
          </p:nvSpPr>
          <p:spPr bwMode="auto">
            <a:xfrm rot="17729724">
              <a:off x="6214836" y="3646035"/>
              <a:ext cx="1925638" cy="392112"/>
            </a:xfrm>
            <a:prstGeom prst="line">
              <a:avLst/>
            </a:prstGeom>
            <a:noFill/>
            <a:ln w="38100" cap="rnd">
              <a:solidFill>
                <a:srgbClr val="FF0000"/>
              </a:solidFill>
              <a:round/>
              <a:headE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79" name="Line 87"/>
            <p:cNvSpPr>
              <a:spLocks noChangeShapeType="1"/>
            </p:cNvSpPr>
            <p:nvPr/>
          </p:nvSpPr>
          <p:spPr bwMode="auto">
            <a:xfrm flipH="1" flipV="1">
              <a:off x="8518299" y="4725535"/>
              <a:ext cx="1587" cy="37623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0" name="Line 88"/>
            <p:cNvSpPr>
              <a:spLocks noChangeShapeType="1"/>
            </p:cNvSpPr>
            <p:nvPr/>
          </p:nvSpPr>
          <p:spPr bwMode="auto">
            <a:xfrm>
              <a:off x="7891236" y="3947660"/>
              <a:ext cx="304800" cy="0"/>
            </a:xfrm>
            <a:prstGeom prst="line">
              <a:avLst/>
            </a:prstGeom>
            <a:noFill/>
            <a:ln w="254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GB"/>
            </a:p>
          </p:txBody>
        </p:sp>
        <p:sp>
          <p:nvSpPr>
            <p:cNvPr id="81" name="Line 89"/>
            <p:cNvSpPr>
              <a:spLocks noChangeShapeType="1"/>
            </p:cNvSpPr>
            <p:nvPr/>
          </p:nvSpPr>
          <p:spPr bwMode="auto">
            <a:xfrm>
              <a:off x="7807099" y="3406322"/>
              <a:ext cx="304800" cy="0"/>
            </a:xfrm>
            <a:prstGeom prst="line">
              <a:avLst/>
            </a:prstGeom>
            <a:noFill/>
            <a:ln w="254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GB"/>
            </a:p>
          </p:txBody>
        </p:sp>
        <p:sp>
          <p:nvSpPr>
            <p:cNvPr id="82" name="Line 90"/>
            <p:cNvSpPr>
              <a:spLocks noChangeShapeType="1"/>
            </p:cNvSpPr>
            <p:nvPr/>
          </p:nvSpPr>
          <p:spPr bwMode="auto">
            <a:xfrm>
              <a:off x="7068911" y="3134860"/>
              <a:ext cx="3048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GB"/>
            </a:p>
          </p:txBody>
        </p:sp>
        <p:sp>
          <p:nvSpPr>
            <p:cNvPr id="83" name="Line 91"/>
            <p:cNvSpPr>
              <a:spLocks noChangeShapeType="1"/>
            </p:cNvSpPr>
            <p:nvPr/>
          </p:nvSpPr>
          <p:spPr bwMode="auto">
            <a:xfrm flipV="1">
              <a:off x="6570436" y="1742622"/>
              <a:ext cx="2212975" cy="2898775"/>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84" name="Picture 61"/>
            <p:cNvPicPr>
              <a:picLocks noChangeAspect="1" noChangeArrowheads="1"/>
            </p:cNvPicPr>
            <p:nvPr/>
          </p:nvPicPr>
          <p:blipFill>
            <a:blip r:embed="rId3">
              <a:lum contrast="-30000"/>
            </a:blip>
            <a:srcRect/>
            <a:stretch>
              <a:fillRect/>
            </a:stretch>
          </p:blipFill>
          <p:spPr bwMode="auto">
            <a:xfrm>
              <a:off x="7728435" y="1374624"/>
              <a:ext cx="2520280" cy="423561"/>
            </a:xfrm>
            <a:prstGeom prst="rect">
              <a:avLst/>
            </a:prstGeom>
            <a:noFill/>
            <a:ln w="9525">
              <a:solidFill>
                <a:schemeClr val="accent1"/>
              </a:solidFill>
              <a:miter lim="800000"/>
              <a:headEnd/>
              <a:tailEnd/>
            </a:ln>
            <a:scene3d>
              <a:camera prst="isometricLeftDown">
                <a:rot lat="2095529" lon="1602000" rev="21266173"/>
              </a:camera>
              <a:lightRig rig="threePt" dir="t"/>
            </a:scene3d>
            <a:sp3d prstMaterial="matte">
              <a:bevelT w="0" h="152400"/>
              <a:contourClr>
                <a:schemeClr val="bg1"/>
              </a:contourClr>
            </a:sp3d>
          </p:spPr>
        </p:pic>
      </p:grpSp>
      <p:sp>
        <p:nvSpPr>
          <p:cNvPr id="96" name="TextBox 95"/>
          <p:cNvSpPr txBox="1"/>
          <p:nvPr/>
        </p:nvSpPr>
        <p:spPr>
          <a:xfrm>
            <a:off x="2988" y="6457890"/>
            <a:ext cx="386080" cy="400110"/>
          </a:xfrm>
          <a:prstGeom prst="rect">
            <a:avLst/>
          </a:prstGeom>
          <a:noFill/>
        </p:spPr>
        <p:txBody>
          <a:bodyPr wrap="square" rtlCol="0">
            <a:spAutoFit/>
          </a:bodyPr>
          <a:lstStyle/>
          <a:p>
            <a:r>
              <a:rPr lang="en-GB" sz="2000" dirty="0" smtClean="0"/>
              <a:t>8</a:t>
            </a:r>
            <a:endParaRPr lang="en-GB" sz="2000" dirty="0"/>
          </a:p>
        </p:txBody>
      </p:sp>
      <p:sp>
        <p:nvSpPr>
          <p:cNvPr id="97" name="Oval 96"/>
          <p:cNvSpPr/>
          <p:nvPr/>
        </p:nvSpPr>
        <p:spPr>
          <a:xfrm>
            <a:off x="-96369" y="6457890"/>
            <a:ext cx="485437" cy="485437"/>
          </a:xfrm>
          <a:prstGeom prst="ellipse">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915874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7788" y="221308"/>
            <a:ext cx="7147112" cy="523220"/>
          </a:xfrm>
          <a:prstGeom prst="rect">
            <a:avLst/>
          </a:prstGeom>
          <a:noFill/>
          <a:ln w="28575">
            <a:solidFill>
              <a:srgbClr val="CC0000"/>
            </a:solidFill>
          </a:ln>
        </p:spPr>
        <p:txBody>
          <a:bodyPr wrap="square" rtlCol="0">
            <a:spAutoFit/>
          </a:bodyPr>
          <a:lstStyle/>
          <a:p>
            <a:r>
              <a:rPr lang="en-GB" sz="2800" dirty="0" smtClean="0"/>
              <a:t>Surface X-ray Diffraction: example of application </a:t>
            </a:r>
            <a:endParaRPr lang="en-GB" sz="2800" dirty="0"/>
          </a:p>
        </p:txBody>
      </p:sp>
      <p:sp>
        <p:nvSpPr>
          <p:cNvPr id="4" name="TextBox 3"/>
          <p:cNvSpPr txBox="1"/>
          <p:nvPr/>
        </p:nvSpPr>
        <p:spPr>
          <a:xfrm>
            <a:off x="2988" y="6457890"/>
            <a:ext cx="386080" cy="400110"/>
          </a:xfrm>
          <a:prstGeom prst="rect">
            <a:avLst/>
          </a:prstGeom>
          <a:noFill/>
        </p:spPr>
        <p:txBody>
          <a:bodyPr wrap="square" rtlCol="0">
            <a:spAutoFit/>
          </a:bodyPr>
          <a:lstStyle/>
          <a:p>
            <a:r>
              <a:rPr lang="en-GB" sz="2000" dirty="0" smtClean="0"/>
              <a:t>9</a:t>
            </a:r>
            <a:endParaRPr lang="en-GB" sz="2000" dirty="0"/>
          </a:p>
        </p:txBody>
      </p:sp>
      <p:sp>
        <p:nvSpPr>
          <p:cNvPr id="5" name="Oval 4"/>
          <p:cNvSpPr/>
          <p:nvPr/>
        </p:nvSpPr>
        <p:spPr>
          <a:xfrm>
            <a:off x="-96369" y="6457890"/>
            <a:ext cx="485437" cy="485437"/>
          </a:xfrm>
          <a:prstGeom prst="ellipse">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538480" y="1129470"/>
            <a:ext cx="10158549" cy="400110"/>
          </a:xfrm>
          <a:prstGeom prst="rect">
            <a:avLst/>
          </a:prstGeom>
          <a:noFill/>
        </p:spPr>
        <p:txBody>
          <a:bodyPr wrap="square" rtlCol="0">
            <a:spAutoFit/>
          </a:bodyPr>
          <a:lstStyle/>
          <a:p>
            <a:pPr marL="342900" indent="-342900">
              <a:buFont typeface="Arial" panose="020B0604020202020204" pitchFamily="34" charset="0"/>
              <a:buChar char="•"/>
            </a:pPr>
            <a:r>
              <a:rPr lang="en-GB" sz="2000" dirty="0" smtClean="0"/>
              <a:t>In-situ growth of bimetallic NPs using deposition precipitation </a:t>
            </a:r>
          </a:p>
        </p:txBody>
      </p:sp>
      <p:pic>
        <p:nvPicPr>
          <p:cNvPr id="12" name="Picture 11"/>
          <p:cNvPicPr>
            <a:picLocks noChangeAspect="1"/>
          </p:cNvPicPr>
          <p:nvPr/>
        </p:nvPicPr>
        <p:blipFill>
          <a:blip r:embed="rId3"/>
          <a:stretch>
            <a:fillRect/>
          </a:stretch>
        </p:blipFill>
        <p:spPr>
          <a:xfrm>
            <a:off x="1329309" y="1491270"/>
            <a:ext cx="6369021" cy="1105035"/>
          </a:xfrm>
          <a:prstGeom prst="rect">
            <a:avLst/>
          </a:prstGeom>
        </p:spPr>
      </p:pic>
      <p:sp>
        <p:nvSpPr>
          <p:cNvPr id="13" name="TextBox 12"/>
          <p:cNvSpPr txBox="1"/>
          <p:nvPr/>
        </p:nvSpPr>
        <p:spPr>
          <a:xfrm>
            <a:off x="9580154" y="2248144"/>
            <a:ext cx="2391129" cy="400110"/>
          </a:xfrm>
          <a:prstGeom prst="rect">
            <a:avLst/>
          </a:prstGeom>
          <a:noFill/>
        </p:spPr>
        <p:txBody>
          <a:bodyPr wrap="square" rtlCol="0">
            <a:spAutoFit/>
          </a:bodyPr>
          <a:lstStyle/>
          <a:p>
            <a:pPr algn="r"/>
            <a:r>
              <a:rPr lang="en-GB" sz="2000" i="1" dirty="0" smtClean="0"/>
              <a:t>Nano Today</a:t>
            </a:r>
            <a:r>
              <a:rPr lang="en-GB" sz="2000" dirty="0" smtClean="0"/>
              <a:t> 7, 2012</a:t>
            </a:r>
          </a:p>
        </p:txBody>
      </p:sp>
    </p:spTree>
    <p:extLst>
      <p:ext uri="{BB962C8B-B14F-4D97-AF65-F5344CB8AC3E}">
        <p14:creationId xmlns:p14="http://schemas.microsoft.com/office/powerpoint/2010/main" val="28599925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t="28906" r="9866" b="16159"/>
          <a:stretch/>
        </p:blipFill>
        <p:spPr>
          <a:xfrm>
            <a:off x="1201922" y="3318368"/>
            <a:ext cx="7615103" cy="1125241"/>
          </a:xfrm>
          <a:prstGeom prst="rect">
            <a:avLst/>
          </a:prstGeom>
        </p:spPr>
      </p:pic>
      <p:sp>
        <p:nvSpPr>
          <p:cNvPr id="3" name="TextBox 2"/>
          <p:cNvSpPr txBox="1"/>
          <p:nvPr/>
        </p:nvSpPr>
        <p:spPr>
          <a:xfrm>
            <a:off x="307788" y="221308"/>
            <a:ext cx="7147112" cy="523220"/>
          </a:xfrm>
          <a:prstGeom prst="rect">
            <a:avLst/>
          </a:prstGeom>
          <a:noFill/>
          <a:ln w="28575">
            <a:solidFill>
              <a:srgbClr val="CC0000"/>
            </a:solidFill>
          </a:ln>
        </p:spPr>
        <p:txBody>
          <a:bodyPr wrap="square" rtlCol="0">
            <a:spAutoFit/>
          </a:bodyPr>
          <a:lstStyle/>
          <a:p>
            <a:r>
              <a:rPr lang="en-GB" sz="2800" dirty="0" smtClean="0"/>
              <a:t>Surface X-ray Diffraction: example of application </a:t>
            </a:r>
            <a:endParaRPr lang="en-GB" sz="2800" dirty="0"/>
          </a:p>
        </p:txBody>
      </p:sp>
      <p:sp>
        <p:nvSpPr>
          <p:cNvPr id="4" name="TextBox 3"/>
          <p:cNvSpPr txBox="1"/>
          <p:nvPr/>
        </p:nvSpPr>
        <p:spPr>
          <a:xfrm>
            <a:off x="2988" y="6457890"/>
            <a:ext cx="386080" cy="400110"/>
          </a:xfrm>
          <a:prstGeom prst="rect">
            <a:avLst/>
          </a:prstGeom>
          <a:noFill/>
        </p:spPr>
        <p:txBody>
          <a:bodyPr wrap="square" rtlCol="0">
            <a:spAutoFit/>
          </a:bodyPr>
          <a:lstStyle/>
          <a:p>
            <a:r>
              <a:rPr lang="en-GB" sz="2000" dirty="0" smtClean="0"/>
              <a:t>9</a:t>
            </a:r>
            <a:endParaRPr lang="en-GB" sz="2000" dirty="0"/>
          </a:p>
        </p:txBody>
      </p:sp>
      <p:sp>
        <p:nvSpPr>
          <p:cNvPr id="5" name="Oval 4"/>
          <p:cNvSpPr/>
          <p:nvPr/>
        </p:nvSpPr>
        <p:spPr>
          <a:xfrm>
            <a:off x="-96369" y="6457890"/>
            <a:ext cx="485437" cy="485437"/>
          </a:xfrm>
          <a:prstGeom prst="ellipse">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538480" y="1129470"/>
            <a:ext cx="10158549" cy="400110"/>
          </a:xfrm>
          <a:prstGeom prst="rect">
            <a:avLst/>
          </a:prstGeom>
          <a:noFill/>
        </p:spPr>
        <p:txBody>
          <a:bodyPr wrap="square" rtlCol="0">
            <a:spAutoFit/>
          </a:bodyPr>
          <a:lstStyle/>
          <a:p>
            <a:pPr marL="342900" indent="-342900">
              <a:buFont typeface="Arial" panose="020B0604020202020204" pitchFamily="34" charset="0"/>
              <a:buChar char="•"/>
            </a:pPr>
            <a:r>
              <a:rPr lang="en-GB" sz="2000" dirty="0" smtClean="0"/>
              <a:t>In-situ growth of bimetallic NPs using deposition precipitation </a:t>
            </a:r>
          </a:p>
        </p:txBody>
      </p:sp>
      <p:sp>
        <p:nvSpPr>
          <p:cNvPr id="7" name="TextBox 6"/>
          <p:cNvSpPr txBox="1"/>
          <p:nvPr/>
        </p:nvSpPr>
        <p:spPr>
          <a:xfrm>
            <a:off x="536505" y="3021138"/>
            <a:ext cx="11220066" cy="400110"/>
          </a:xfrm>
          <a:prstGeom prst="rect">
            <a:avLst/>
          </a:prstGeom>
          <a:noFill/>
        </p:spPr>
        <p:txBody>
          <a:bodyPr wrap="square" rtlCol="0">
            <a:spAutoFit/>
          </a:bodyPr>
          <a:lstStyle/>
          <a:p>
            <a:pPr marL="342900" indent="-342900">
              <a:buFont typeface="Arial" panose="020B0604020202020204" pitchFamily="34" charset="0"/>
              <a:buChar char="•"/>
            </a:pPr>
            <a:r>
              <a:rPr lang="en-GB" sz="2000" dirty="0" smtClean="0"/>
              <a:t>Structural evolution of the interface during solid/liquid (photo-)catalysis: activation and deactivation  </a:t>
            </a:r>
          </a:p>
        </p:txBody>
      </p:sp>
      <p:pic>
        <p:nvPicPr>
          <p:cNvPr id="12" name="Picture 11"/>
          <p:cNvPicPr>
            <a:picLocks noChangeAspect="1"/>
          </p:cNvPicPr>
          <p:nvPr/>
        </p:nvPicPr>
        <p:blipFill>
          <a:blip r:embed="rId4"/>
          <a:stretch>
            <a:fillRect/>
          </a:stretch>
        </p:blipFill>
        <p:spPr>
          <a:xfrm>
            <a:off x="1329309" y="1491270"/>
            <a:ext cx="6369021" cy="1105035"/>
          </a:xfrm>
          <a:prstGeom prst="rect">
            <a:avLst/>
          </a:prstGeom>
        </p:spPr>
      </p:pic>
      <p:sp>
        <p:nvSpPr>
          <p:cNvPr id="13" name="TextBox 12"/>
          <p:cNvSpPr txBox="1"/>
          <p:nvPr/>
        </p:nvSpPr>
        <p:spPr>
          <a:xfrm>
            <a:off x="9580154" y="2248144"/>
            <a:ext cx="2391129" cy="400110"/>
          </a:xfrm>
          <a:prstGeom prst="rect">
            <a:avLst/>
          </a:prstGeom>
          <a:noFill/>
        </p:spPr>
        <p:txBody>
          <a:bodyPr wrap="square" rtlCol="0">
            <a:spAutoFit/>
          </a:bodyPr>
          <a:lstStyle/>
          <a:p>
            <a:pPr algn="r"/>
            <a:r>
              <a:rPr lang="en-GB" sz="2000" i="1" dirty="0" smtClean="0"/>
              <a:t>Nano Today</a:t>
            </a:r>
            <a:r>
              <a:rPr lang="en-GB" sz="2000" dirty="0" smtClean="0"/>
              <a:t> 7, 2012</a:t>
            </a:r>
          </a:p>
        </p:txBody>
      </p:sp>
      <p:sp>
        <p:nvSpPr>
          <p:cNvPr id="14" name="TextBox 13"/>
          <p:cNvSpPr txBox="1"/>
          <p:nvPr/>
        </p:nvSpPr>
        <p:spPr>
          <a:xfrm>
            <a:off x="8309988" y="3781445"/>
            <a:ext cx="3661295" cy="707886"/>
          </a:xfrm>
          <a:prstGeom prst="rect">
            <a:avLst/>
          </a:prstGeom>
          <a:noFill/>
        </p:spPr>
        <p:txBody>
          <a:bodyPr wrap="square" rtlCol="0">
            <a:spAutoFit/>
          </a:bodyPr>
          <a:lstStyle/>
          <a:p>
            <a:pPr algn="r"/>
            <a:r>
              <a:rPr lang="en-GB" sz="2000" i="1" dirty="0"/>
              <a:t>Industrial &amp; Engineering Chemistry </a:t>
            </a:r>
            <a:r>
              <a:rPr lang="en-GB" sz="2000" i="1" dirty="0" smtClean="0"/>
              <a:t>Research</a:t>
            </a:r>
            <a:r>
              <a:rPr lang="en-GB" sz="2000" dirty="0" smtClean="0"/>
              <a:t> 48, 2009</a:t>
            </a:r>
          </a:p>
        </p:txBody>
      </p:sp>
    </p:spTree>
    <p:extLst>
      <p:ext uri="{BB962C8B-B14F-4D97-AF65-F5344CB8AC3E}">
        <p14:creationId xmlns:p14="http://schemas.microsoft.com/office/powerpoint/2010/main" val="33636999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t="28906" r="9866" b="16159"/>
          <a:stretch/>
        </p:blipFill>
        <p:spPr>
          <a:xfrm>
            <a:off x="1201922" y="3318368"/>
            <a:ext cx="7615103" cy="1125241"/>
          </a:xfrm>
          <a:prstGeom prst="rect">
            <a:avLst/>
          </a:prstGeom>
        </p:spPr>
      </p:pic>
      <p:sp>
        <p:nvSpPr>
          <p:cNvPr id="3" name="TextBox 2"/>
          <p:cNvSpPr txBox="1"/>
          <p:nvPr/>
        </p:nvSpPr>
        <p:spPr>
          <a:xfrm>
            <a:off x="307788" y="221308"/>
            <a:ext cx="7147112" cy="523220"/>
          </a:xfrm>
          <a:prstGeom prst="rect">
            <a:avLst/>
          </a:prstGeom>
          <a:noFill/>
          <a:ln w="28575">
            <a:solidFill>
              <a:srgbClr val="CC0000"/>
            </a:solidFill>
          </a:ln>
        </p:spPr>
        <p:txBody>
          <a:bodyPr wrap="square" rtlCol="0">
            <a:spAutoFit/>
          </a:bodyPr>
          <a:lstStyle/>
          <a:p>
            <a:r>
              <a:rPr lang="en-GB" sz="2800" dirty="0" smtClean="0"/>
              <a:t>Surface X-ray Diffraction: example of application </a:t>
            </a:r>
            <a:endParaRPr lang="en-GB" sz="2800" dirty="0"/>
          </a:p>
        </p:txBody>
      </p:sp>
      <p:sp>
        <p:nvSpPr>
          <p:cNvPr id="4" name="TextBox 3"/>
          <p:cNvSpPr txBox="1"/>
          <p:nvPr/>
        </p:nvSpPr>
        <p:spPr>
          <a:xfrm>
            <a:off x="2988" y="6457890"/>
            <a:ext cx="386080" cy="400110"/>
          </a:xfrm>
          <a:prstGeom prst="rect">
            <a:avLst/>
          </a:prstGeom>
          <a:noFill/>
        </p:spPr>
        <p:txBody>
          <a:bodyPr wrap="square" rtlCol="0">
            <a:spAutoFit/>
          </a:bodyPr>
          <a:lstStyle/>
          <a:p>
            <a:r>
              <a:rPr lang="en-GB" sz="2000" dirty="0" smtClean="0"/>
              <a:t>9</a:t>
            </a:r>
            <a:endParaRPr lang="en-GB" sz="2000" dirty="0"/>
          </a:p>
        </p:txBody>
      </p:sp>
      <p:sp>
        <p:nvSpPr>
          <p:cNvPr id="5" name="Oval 4"/>
          <p:cNvSpPr/>
          <p:nvPr/>
        </p:nvSpPr>
        <p:spPr>
          <a:xfrm>
            <a:off x="-96369" y="6457890"/>
            <a:ext cx="485437" cy="485437"/>
          </a:xfrm>
          <a:prstGeom prst="ellipse">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538480" y="1129470"/>
            <a:ext cx="10158549" cy="400110"/>
          </a:xfrm>
          <a:prstGeom prst="rect">
            <a:avLst/>
          </a:prstGeom>
          <a:noFill/>
        </p:spPr>
        <p:txBody>
          <a:bodyPr wrap="square" rtlCol="0">
            <a:spAutoFit/>
          </a:bodyPr>
          <a:lstStyle/>
          <a:p>
            <a:pPr marL="342900" indent="-342900">
              <a:buFont typeface="Arial" panose="020B0604020202020204" pitchFamily="34" charset="0"/>
              <a:buChar char="•"/>
            </a:pPr>
            <a:r>
              <a:rPr lang="en-GB" sz="2000" dirty="0" smtClean="0"/>
              <a:t>In-situ growth of bimetallic NPs using deposition precipitation </a:t>
            </a:r>
          </a:p>
        </p:txBody>
      </p:sp>
      <p:sp>
        <p:nvSpPr>
          <p:cNvPr id="7" name="TextBox 6"/>
          <p:cNvSpPr txBox="1"/>
          <p:nvPr/>
        </p:nvSpPr>
        <p:spPr>
          <a:xfrm>
            <a:off x="536505" y="3021138"/>
            <a:ext cx="11220066" cy="400110"/>
          </a:xfrm>
          <a:prstGeom prst="rect">
            <a:avLst/>
          </a:prstGeom>
          <a:noFill/>
        </p:spPr>
        <p:txBody>
          <a:bodyPr wrap="square" rtlCol="0">
            <a:spAutoFit/>
          </a:bodyPr>
          <a:lstStyle/>
          <a:p>
            <a:pPr marL="342900" indent="-342900">
              <a:buFont typeface="Arial" panose="020B0604020202020204" pitchFamily="34" charset="0"/>
              <a:buChar char="•"/>
            </a:pPr>
            <a:r>
              <a:rPr lang="en-GB" sz="2000" dirty="0" smtClean="0"/>
              <a:t>Structural evolution of the interface during solid/liquid (photo-)catalysis: activation and deactivation  </a:t>
            </a:r>
          </a:p>
        </p:txBody>
      </p:sp>
      <p:sp>
        <p:nvSpPr>
          <p:cNvPr id="8" name="TextBox 7"/>
          <p:cNvSpPr txBox="1"/>
          <p:nvPr/>
        </p:nvSpPr>
        <p:spPr>
          <a:xfrm>
            <a:off x="536505" y="4783782"/>
            <a:ext cx="11220066" cy="400110"/>
          </a:xfrm>
          <a:prstGeom prst="rect">
            <a:avLst/>
          </a:prstGeom>
          <a:noFill/>
        </p:spPr>
        <p:txBody>
          <a:bodyPr wrap="square" rtlCol="0">
            <a:spAutoFit/>
          </a:bodyPr>
          <a:lstStyle/>
          <a:p>
            <a:pPr marL="342900" indent="-342900">
              <a:buFont typeface="Arial" panose="020B0604020202020204" pitchFamily="34" charset="0"/>
              <a:buChar char="•"/>
            </a:pPr>
            <a:r>
              <a:rPr lang="en-GB" sz="2000" dirty="0" smtClean="0"/>
              <a:t>Operando evolution of a metal-oxide electrode during photo-electrocatalytic water splitting</a:t>
            </a:r>
          </a:p>
        </p:txBody>
      </p:sp>
      <p:pic>
        <p:nvPicPr>
          <p:cNvPr id="10" name="Picture 9"/>
          <p:cNvPicPr>
            <a:picLocks noChangeAspect="1"/>
          </p:cNvPicPr>
          <p:nvPr/>
        </p:nvPicPr>
        <p:blipFill>
          <a:blip r:embed="rId4"/>
          <a:stretch>
            <a:fillRect/>
          </a:stretch>
        </p:blipFill>
        <p:spPr>
          <a:xfrm>
            <a:off x="1313961" y="5174824"/>
            <a:ext cx="5421581" cy="1334436"/>
          </a:xfrm>
          <a:prstGeom prst="rect">
            <a:avLst/>
          </a:prstGeom>
        </p:spPr>
      </p:pic>
      <p:sp>
        <p:nvSpPr>
          <p:cNvPr id="11" name="TextBox 10"/>
          <p:cNvSpPr txBox="1"/>
          <p:nvPr/>
        </p:nvSpPr>
        <p:spPr>
          <a:xfrm>
            <a:off x="7625826" y="6156041"/>
            <a:ext cx="4345457" cy="400110"/>
          </a:xfrm>
          <a:prstGeom prst="rect">
            <a:avLst/>
          </a:prstGeom>
          <a:noFill/>
        </p:spPr>
        <p:txBody>
          <a:bodyPr wrap="square" rtlCol="0">
            <a:spAutoFit/>
          </a:bodyPr>
          <a:lstStyle/>
          <a:p>
            <a:pPr algn="r"/>
            <a:r>
              <a:rPr lang="en-GB" sz="2000" i="1" dirty="0" smtClean="0"/>
              <a:t>Chemical Society review</a:t>
            </a:r>
            <a:r>
              <a:rPr lang="en-GB" sz="2000" dirty="0" smtClean="0"/>
              <a:t> 43, 2014</a:t>
            </a:r>
          </a:p>
        </p:txBody>
      </p:sp>
      <p:pic>
        <p:nvPicPr>
          <p:cNvPr id="12" name="Picture 11"/>
          <p:cNvPicPr>
            <a:picLocks noChangeAspect="1"/>
          </p:cNvPicPr>
          <p:nvPr/>
        </p:nvPicPr>
        <p:blipFill>
          <a:blip r:embed="rId5"/>
          <a:stretch>
            <a:fillRect/>
          </a:stretch>
        </p:blipFill>
        <p:spPr>
          <a:xfrm>
            <a:off x="1329309" y="1491270"/>
            <a:ext cx="6369021" cy="1105035"/>
          </a:xfrm>
          <a:prstGeom prst="rect">
            <a:avLst/>
          </a:prstGeom>
        </p:spPr>
      </p:pic>
      <p:sp>
        <p:nvSpPr>
          <p:cNvPr id="13" name="TextBox 12"/>
          <p:cNvSpPr txBox="1"/>
          <p:nvPr/>
        </p:nvSpPr>
        <p:spPr>
          <a:xfrm>
            <a:off x="9580154" y="2248144"/>
            <a:ext cx="2391129" cy="400110"/>
          </a:xfrm>
          <a:prstGeom prst="rect">
            <a:avLst/>
          </a:prstGeom>
          <a:noFill/>
        </p:spPr>
        <p:txBody>
          <a:bodyPr wrap="square" rtlCol="0">
            <a:spAutoFit/>
          </a:bodyPr>
          <a:lstStyle/>
          <a:p>
            <a:pPr algn="r"/>
            <a:r>
              <a:rPr lang="en-GB" sz="2000" i="1" dirty="0" smtClean="0"/>
              <a:t>Nano Today</a:t>
            </a:r>
            <a:r>
              <a:rPr lang="en-GB" sz="2000" dirty="0" smtClean="0"/>
              <a:t> 7, 2012</a:t>
            </a:r>
          </a:p>
        </p:txBody>
      </p:sp>
      <p:sp>
        <p:nvSpPr>
          <p:cNvPr id="14" name="TextBox 13"/>
          <p:cNvSpPr txBox="1"/>
          <p:nvPr/>
        </p:nvSpPr>
        <p:spPr>
          <a:xfrm>
            <a:off x="8309988" y="3781445"/>
            <a:ext cx="3661295" cy="707886"/>
          </a:xfrm>
          <a:prstGeom prst="rect">
            <a:avLst/>
          </a:prstGeom>
          <a:noFill/>
        </p:spPr>
        <p:txBody>
          <a:bodyPr wrap="square" rtlCol="0">
            <a:spAutoFit/>
          </a:bodyPr>
          <a:lstStyle/>
          <a:p>
            <a:pPr algn="r"/>
            <a:r>
              <a:rPr lang="en-GB" sz="2000" i="1" dirty="0"/>
              <a:t>Industrial &amp; Engineering Chemistry </a:t>
            </a:r>
            <a:r>
              <a:rPr lang="en-GB" sz="2000" i="1" dirty="0" smtClean="0"/>
              <a:t>Research</a:t>
            </a:r>
            <a:r>
              <a:rPr lang="en-GB" sz="2000" dirty="0" smtClean="0"/>
              <a:t> 48, 2009</a:t>
            </a:r>
          </a:p>
        </p:txBody>
      </p:sp>
    </p:spTree>
    <p:extLst>
      <p:ext uri="{BB962C8B-B14F-4D97-AF65-F5344CB8AC3E}">
        <p14:creationId xmlns:p14="http://schemas.microsoft.com/office/powerpoint/2010/main" val="2040159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3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6831" y="2565082"/>
            <a:ext cx="1802881" cy="167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
          <p:cNvPicPr>
            <a:picLocks noChangeAspect="1"/>
          </p:cNvPicPr>
          <p:nvPr/>
        </p:nvPicPr>
        <p:blipFill>
          <a:blip r:embed="rId4">
            <a:extLst>
              <a:ext uri="{28A0092B-C50C-407E-A947-70E740481C1C}">
                <a14:useLocalDpi xmlns:a14="http://schemas.microsoft.com/office/drawing/2010/main" val="0"/>
              </a:ext>
            </a:extLst>
          </a:blip>
          <a:srcRect l="-5" r="50696"/>
          <a:stretch>
            <a:fillRect/>
          </a:stretch>
        </p:blipFill>
        <p:spPr bwMode="auto">
          <a:xfrm>
            <a:off x="407250" y="2610440"/>
            <a:ext cx="2853846" cy="163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07788" y="221308"/>
            <a:ext cx="8972944" cy="523220"/>
          </a:xfrm>
          <a:prstGeom prst="rect">
            <a:avLst/>
          </a:prstGeom>
          <a:noFill/>
          <a:ln w="28575">
            <a:solidFill>
              <a:srgbClr val="CC0000"/>
            </a:solidFill>
          </a:ln>
        </p:spPr>
        <p:txBody>
          <a:bodyPr wrap="square" rtlCol="0">
            <a:spAutoFit/>
          </a:bodyPr>
          <a:lstStyle/>
          <a:p>
            <a:r>
              <a:rPr lang="en-GB" sz="2800" dirty="0" smtClean="0"/>
              <a:t>Solid/liquid interfaces TiO</a:t>
            </a:r>
            <a:r>
              <a:rPr lang="en-GB" sz="2800" baseline="-25000" dirty="0" smtClean="0"/>
              <a:t>2</a:t>
            </a:r>
            <a:r>
              <a:rPr lang="en-GB" sz="2800" dirty="0" smtClean="0"/>
              <a:t>/</a:t>
            </a:r>
            <a:r>
              <a:rPr lang="en-GB" sz="2800" dirty="0" err="1" smtClean="0"/>
              <a:t>NaOH</a:t>
            </a:r>
            <a:r>
              <a:rPr lang="en-GB" sz="2800" dirty="0" smtClean="0"/>
              <a:t>(0.1M) and TiO</a:t>
            </a:r>
            <a:r>
              <a:rPr lang="en-GB" sz="2800" baseline="-25000" dirty="0" smtClean="0"/>
              <a:t>2</a:t>
            </a:r>
            <a:r>
              <a:rPr lang="en-GB" sz="2800" dirty="0" smtClean="0"/>
              <a:t>/</a:t>
            </a:r>
            <a:r>
              <a:rPr lang="en-GB" sz="2800" dirty="0" err="1" smtClean="0"/>
              <a:t>HCl</a:t>
            </a:r>
            <a:r>
              <a:rPr lang="en-GB" sz="2800" dirty="0" smtClean="0"/>
              <a:t>(0.1M)</a:t>
            </a:r>
            <a:endParaRPr lang="en-GB" sz="2800" dirty="0"/>
          </a:p>
        </p:txBody>
      </p:sp>
      <p:sp>
        <p:nvSpPr>
          <p:cNvPr id="3" name="TextBox 2"/>
          <p:cNvSpPr txBox="1"/>
          <p:nvPr/>
        </p:nvSpPr>
        <p:spPr>
          <a:xfrm>
            <a:off x="538480" y="812078"/>
            <a:ext cx="11094720" cy="1015663"/>
          </a:xfrm>
          <a:prstGeom prst="rect">
            <a:avLst/>
          </a:prstGeom>
          <a:noFill/>
        </p:spPr>
        <p:txBody>
          <a:bodyPr wrap="square" rtlCol="0">
            <a:spAutoFit/>
          </a:bodyPr>
          <a:lstStyle/>
          <a:p>
            <a:pPr marL="342900" indent="-342900">
              <a:buFont typeface="Arial" panose="020B0604020202020204" pitchFamily="34" charset="0"/>
              <a:buChar char="•"/>
            </a:pPr>
            <a:r>
              <a:rPr lang="en-GB" sz="2000" dirty="0" smtClean="0"/>
              <a:t>Sample prepared in UHV, characterized using STM, LEED and XPS</a:t>
            </a:r>
          </a:p>
          <a:p>
            <a:pPr marL="342900" indent="-342900">
              <a:buFont typeface="Arial" panose="020B0604020202020204" pitchFamily="34" charset="0"/>
              <a:buChar char="•"/>
            </a:pPr>
            <a:r>
              <a:rPr lang="en-GB" sz="2000" dirty="0" smtClean="0"/>
              <a:t>Transferred in UHV to the diffractometer, characterized using SXRD</a:t>
            </a:r>
          </a:p>
          <a:p>
            <a:pPr marL="342900" indent="-342900">
              <a:buFont typeface="Arial" panose="020B0604020202020204" pitchFamily="34" charset="0"/>
              <a:buChar char="•"/>
            </a:pPr>
            <a:r>
              <a:rPr lang="en-GB" sz="2000" dirty="0" smtClean="0"/>
              <a:t>Vented to N</a:t>
            </a:r>
            <a:r>
              <a:rPr lang="en-GB" sz="2000" baseline="-25000" dirty="0" smtClean="0"/>
              <a:t>2</a:t>
            </a:r>
            <a:r>
              <a:rPr lang="en-GB" sz="2000" dirty="0" smtClean="0"/>
              <a:t> before formation of the interfaces</a:t>
            </a:r>
            <a:endParaRPr lang="en-GB" sz="2000" baseline="-25000" dirty="0"/>
          </a:p>
        </p:txBody>
      </p:sp>
      <p:cxnSp>
        <p:nvCxnSpPr>
          <p:cNvPr id="5" name="Straight Connector 4"/>
          <p:cNvCxnSpPr/>
          <p:nvPr/>
        </p:nvCxnSpPr>
        <p:spPr>
          <a:xfrm flipH="1">
            <a:off x="6085840" y="1847850"/>
            <a:ext cx="10160" cy="4482349"/>
          </a:xfrm>
          <a:prstGeom prst="line">
            <a:avLst/>
          </a:prstGeom>
          <a:ln w="28575">
            <a:solidFill>
              <a:srgbClr val="CC0000"/>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793692" y="2847865"/>
            <a:ext cx="703262" cy="400110"/>
          </a:xfrm>
          <a:prstGeom prst="rect">
            <a:avLst/>
          </a:prstGeom>
          <a:noFill/>
        </p:spPr>
        <p:txBody>
          <a:bodyPr wrap="square" rtlCol="0">
            <a:spAutoFit/>
          </a:bodyPr>
          <a:lstStyle/>
          <a:p>
            <a:r>
              <a:rPr lang="en-GB" sz="2000" dirty="0" err="1" smtClean="0"/>
              <a:t>Na</a:t>
            </a:r>
            <a:r>
              <a:rPr lang="en-GB" sz="2000" baseline="-25000" dirty="0" err="1" smtClean="0"/>
              <a:t>T</a:t>
            </a:r>
            <a:endParaRPr lang="en-GB" sz="2000" baseline="-25000" dirty="0"/>
          </a:p>
        </p:txBody>
      </p:sp>
      <p:sp>
        <p:nvSpPr>
          <p:cNvPr id="76" name="TextBox 75"/>
          <p:cNvSpPr txBox="1"/>
          <p:nvPr/>
        </p:nvSpPr>
        <p:spPr>
          <a:xfrm>
            <a:off x="1665114" y="2449306"/>
            <a:ext cx="703262" cy="400110"/>
          </a:xfrm>
          <a:prstGeom prst="rect">
            <a:avLst/>
          </a:prstGeom>
          <a:noFill/>
        </p:spPr>
        <p:txBody>
          <a:bodyPr wrap="square" rtlCol="0">
            <a:spAutoFit/>
          </a:bodyPr>
          <a:lstStyle/>
          <a:p>
            <a:r>
              <a:rPr lang="en-GB" sz="2000" dirty="0" err="1" smtClean="0"/>
              <a:t>Na</a:t>
            </a:r>
            <a:r>
              <a:rPr lang="en-GB" sz="2000" baseline="-25000" dirty="0" err="1" smtClean="0"/>
              <a:t>B</a:t>
            </a:r>
            <a:endParaRPr lang="en-GB" sz="2000" baseline="-25000" dirty="0"/>
          </a:p>
        </p:txBody>
      </p:sp>
      <p:sp>
        <p:nvSpPr>
          <p:cNvPr id="77" name="TextBox 76"/>
          <p:cNvSpPr txBox="1"/>
          <p:nvPr/>
        </p:nvSpPr>
        <p:spPr>
          <a:xfrm>
            <a:off x="2303270" y="4267241"/>
            <a:ext cx="703262" cy="400110"/>
          </a:xfrm>
          <a:prstGeom prst="rect">
            <a:avLst/>
          </a:prstGeom>
          <a:noFill/>
        </p:spPr>
        <p:txBody>
          <a:bodyPr wrap="square" rtlCol="0">
            <a:spAutoFit/>
          </a:bodyPr>
          <a:lstStyle/>
          <a:p>
            <a:r>
              <a:rPr lang="en-GB" sz="2000" dirty="0" smtClean="0"/>
              <a:t>Ti</a:t>
            </a:r>
            <a:r>
              <a:rPr lang="en-GB" sz="2000" baseline="-25000" dirty="0" smtClean="0"/>
              <a:t>5c</a:t>
            </a:r>
            <a:endParaRPr lang="en-GB" sz="2000" baseline="-25000" dirty="0"/>
          </a:p>
        </p:txBody>
      </p:sp>
      <p:sp>
        <p:nvSpPr>
          <p:cNvPr id="78" name="TextBox 77"/>
          <p:cNvSpPr txBox="1"/>
          <p:nvPr/>
        </p:nvSpPr>
        <p:spPr>
          <a:xfrm>
            <a:off x="1116285" y="2362483"/>
            <a:ext cx="703262" cy="400110"/>
          </a:xfrm>
          <a:prstGeom prst="rect">
            <a:avLst/>
          </a:prstGeom>
          <a:noFill/>
        </p:spPr>
        <p:txBody>
          <a:bodyPr wrap="square" rtlCol="0">
            <a:spAutoFit/>
          </a:bodyPr>
          <a:lstStyle/>
          <a:p>
            <a:r>
              <a:rPr lang="en-GB" sz="2000" dirty="0" smtClean="0"/>
              <a:t>O</a:t>
            </a:r>
            <a:r>
              <a:rPr lang="en-GB" sz="2000" baseline="-25000" dirty="0" smtClean="0"/>
              <a:t>A</a:t>
            </a:r>
            <a:endParaRPr lang="en-GB" sz="2000" baseline="-25000" dirty="0"/>
          </a:p>
        </p:txBody>
      </p:sp>
      <p:sp>
        <p:nvSpPr>
          <p:cNvPr id="79" name="TextBox 78"/>
          <p:cNvSpPr txBox="1"/>
          <p:nvPr/>
        </p:nvSpPr>
        <p:spPr>
          <a:xfrm>
            <a:off x="2237604" y="2703394"/>
            <a:ext cx="703262" cy="400110"/>
          </a:xfrm>
          <a:prstGeom prst="rect">
            <a:avLst/>
          </a:prstGeom>
          <a:noFill/>
        </p:spPr>
        <p:txBody>
          <a:bodyPr wrap="square" rtlCol="0">
            <a:spAutoFit/>
          </a:bodyPr>
          <a:lstStyle/>
          <a:p>
            <a:r>
              <a:rPr lang="en-GB" sz="2000" dirty="0" smtClean="0"/>
              <a:t>O</a:t>
            </a:r>
            <a:r>
              <a:rPr lang="en-GB" sz="2000" baseline="-25000" dirty="0" smtClean="0"/>
              <a:t>T</a:t>
            </a:r>
            <a:endParaRPr lang="en-GB" sz="2000" baseline="-25000" dirty="0"/>
          </a:p>
        </p:txBody>
      </p:sp>
      <p:sp>
        <p:nvSpPr>
          <p:cNvPr id="80" name="TextBox 79"/>
          <p:cNvSpPr txBox="1"/>
          <p:nvPr/>
        </p:nvSpPr>
        <p:spPr>
          <a:xfrm>
            <a:off x="1315856" y="4265216"/>
            <a:ext cx="703262" cy="400110"/>
          </a:xfrm>
          <a:prstGeom prst="rect">
            <a:avLst/>
          </a:prstGeom>
          <a:noFill/>
        </p:spPr>
        <p:txBody>
          <a:bodyPr wrap="square" rtlCol="0">
            <a:spAutoFit/>
          </a:bodyPr>
          <a:lstStyle/>
          <a:p>
            <a:r>
              <a:rPr lang="en-GB" sz="2000" dirty="0" smtClean="0"/>
              <a:t>O</a:t>
            </a:r>
            <a:r>
              <a:rPr lang="en-GB" sz="2000" baseline="-25000" dirty="0" smtClean="0"/>
              <a:t>2c</a:t>
            </a:r>
            <a:endParaRPr lang="en-GB" sz="2000" baseline="-25000" dirty="0"/>
          </a:p>
        </p:txBody>
      </p:sp>
      <p:sp>
        <p:nvSpPr>
          <p:cNvPr id="82" name="TextBox 81"/>
          <p:cNvSpPr txBox="1"/>
          <p:nvPr/>
        </p:nvSpPr>
        <p:spPr>
          <a:xfrm>
            <a:off x="1018956" y="1910840"/>
            <a:ext cx="4055993" cy="400110"/>
          </a:xfrm>
          <a:prstGeom prst="rect">
            <a:avLst/>
          </a:prstGeom>
          <a:noFill/>
        </p:spPr>
        <p:txBody>
          <a:bodyPr wrap="square" rtlCol="0">
            <a:spAutoFit/>
          </a:bodyPr>
          <a:lstStyle/>
          <a:p>
            <a:pPr algn="ctr"/>
            <a:r>
              <a:rPr lang="en-GB" sz="2000" dirty="0" smtClean="0"/>
              <a:t>Rutile TiO</a:t>
            </a:r>
            <a:r>
              <a:rPr lang="en-GB" sz="2000" baseline="-25000" dirty="0" smtClean="0"/>
              <a:t>2</a:t>
            </a:r>
            <a:r>
              <a:rPr lang="en-GB" sz="2000" dirty="0" smtClean="0"/>
              <a:t>(110)/</a:t>
            </a:r>
            <a:r>
              <a:rPr lang="en-GB" sz="2000" dirty="0" err="1" smtClean="0"/>
              <a:t>NaOH</a:t>
            </a:r>
            <a:r>
              <a:rPr lang="en-GB" sz="2000" dirty="0" smtClean="0"/>
              <a:t>(0.1M)</a:t>
            </a:r>
            <a:endParaRPr lang="en-GB" sz="2000" dirty="0"/>
          </a:p>
        </p:txBody>
      </p:sp>
      <p:sp>
        <p:nvSpPr>
          <p:cNvPr id="83" name="TextBox 82"/>
          <p:cNvSpPr txBox="1"/>
          <p:nvPr/>
        </p:nvSpPr>
        <p:spPr>
          <a:xfrm>
            <a:off x="7056507" y="1910840"/>
            <a:ext cx="4055993" cy="400110"/>
          </a:xfrm>
          <a:prstGeom prst="rect">
            <a:avLst/>
          </a:prstGeom>
          <a:noFill/>
        </p:spPr>
        <p:txBody>
          <a:bodyPr wrap="square" rtlCol="0">
            <a:spAutoFit/>
          </a:bodyPr>
          <a:lstStyle/>
          <a:p>
            <a:pPr algn="ctr"/>
            <a:r>
              <a:rPr lang="en-GB" sz="2000" dirty="0" smtClean="0"/>
              <a:t>Rutile TiO</a:t>
            </a:r>
            <a:r>
              <a:rPr lang="en-GB" sz="2000" baseline="-25000" dirty="0" smtClean="0"/>
              <a:t>2</a:t>
            </a:r>
            <a:r>
              <a:rPr lang="en-GB" sz="2000" dirty="0" smtClean="0"/>
              <a:t>(110)/</a:t>
            </a:r>
            <a:r>
              <a:rPr lang="en-GB" sz="2000" dirty="0" err="1" smtClean="0"/>
              <a:t>HCl</a:t>
            </a:r>
            <a:r>
              <a:rPr lang="en-GB" sz="2000" dirty="0" smtClean="0"/>
              <a:t>(0.1M)</a:t>
            </a:r>
            <a:endParaRPr lang="en-GB" sz="2000" dirty="0"/>
          </a:p>
        </p:txBody>
      </p:sp>
      <p:sp>
        <p:nvSpPr>
          <p:cNvPr id="85" name="TextBox 84"/>
          <p:cNvSpPr txBox="1"/>
          <p:nvPr/>
        </p:nvSpPr>
        <p:spPr>
          <a:xfrm>
            <a:off x="474980" y="4670449"/>
            <a:ext cx="5871463" cy="1938992"/>
          </a:xfrm>
          <a:prstGeom prst="rect">
            <a:avLst/>
          </a:prstGeom>
          <a:noFill/>
        </p:spPr>
        <p:txBody>
          <a:bodyPr wrap="square" rtlCol="0">
            <a:spAutoFit/>
          </a:bodyPr>
          <a:lstStyle/>
          <a:p>
            <a:pPr>
              <a:spcBef>
                <a:spcPct val="0"/>
              </a:spcBef>
            </a:pPr>
            <a:r>
              <a:rPr lang="en-GB" sz="2000" dirty="0"/>
              <a:t>→ </a:t>
            </a:r>
            <a:r>
              <a:rPr lang="en-US" altLang="en-US" sz="2000" dirty="0" smtClean="0"/>
              <a:t>A </a:t>
            </a:r>
            <a:r>
              <a:rPr lang="en-US" altLang="en-US" sz="2000" dirty="0"/>
              <a:t>monolayer of Terminal O (</a:t>
            </a:r>
            <a:r>
              <a:rPr lang="en-US" altLang="en-US" sz="2000" dirty="0" err="1"/>
              <a:t>O</a:t>
            </a:r>
            <a:r>
              <a:rPr lang="en-US" altLang="en-US" sz="2000" baseline="-25000" dirty="0" err="1"/>
              <a:t>t</a:t>
            </a:r>
            <a:r>
              <a:rPr lang="en-US" altLang="en-US" sz="2000" dirty="0"/>
              <a:t>) species exist.</a:t>
            </a:r>
          </a:p>
          <a:p>
            <a:pPr>
              <a:spcBef>
                <a:spcPct val="0"/>
              </a:spcBef>
            </a:pPr>
            <a:r>
              <a:rPr lang="en-GB" sz="2000" dirty="0"/>
              <a:t>→ </a:t>
            </a:r>
            <a:r>
              <a:rPr lang="en-US" altLang="en-US" sz="2000" dirty="0" smtClean="0"/>
              <a:t>A </a:t>
            </a:r>
            <a:r>
              <a:rPr lang="en-US" altLang="en-US" sz="2000" dirty="0"/>
              <a:t>monolayer of </a:t>
            </a:r>
            <a:r>
              <a:rPr lang="en-US" altLang="en-US" sz="2000" dirty="0" err="1"/>
              <a:t>Na</a:t>
            </a:r>
            <a:r>
              <a:rPr lang="en-US" altLang="en-US" sz="2000" baseline="-25000" dirty="0" err="1"/>
              <a:t>T</a:t>
            </a:r>
            <a:r>
              <a:rPr lang="en-US" altLang="en-US" sz="2000" dirty="0"/>
              <a:t> which interacts with four </a:t>
            </a:r>
            <a:r>
              <a:rPr lang="en-US" altLang="en-US" sz="2000" dirty="0" smtClean="0"/>
              <a:t>O, adsorbs </a:t>
            </a:r>
            <a:r>
              <a:rPr lang="en-US" altLang="en-US" sz="2000" dirty="0"/>
              <a:t>in a tetra-dentate Site.</a:t>
            </a:r>
          </a:p>
          <a:p>
            <a:pPr>
              <a:spcBef>
                <a:spcPct val="0"/>
              </a:spcBef>
            </a:pPr>
            <a:r>
              <a:rPr lang="en-GB" sz="2000" dirty="0"/>
              <a:t>→ </a:t>
            </a:r>
            <a:r>
              <a:rPr lang="en-US" altLang="en-US" sz="2000" dirty="0" smtClean="0"/>
              <a:t>A </a:t>
            </a:r>
            <a:r>
              <a:rPr lang="en-US" altLang="en-US" sz="2000" dirty="0"/>
              <a:t>monolayer of </a:t>
            </a:r>
            <a:r>
              <a:rPr lang="en-US" altLang="en-US" sz="2000" dirty="0" err="1"/>
              <a:t>Na</a:t>
            </a:r>
            <a:r>
              <a:rPr lang="en-US" altLang="en-US" sz="2000" baseline="-25000" dirty="0" err="1"/>
              <a:t>B</a:t>
            </a:r>
            <a:r>
              <a:rPr lang="en-US" altLang="en-US" sz="2000" dirty="0"/>
              <a:t> which interacts with four </a:t>
            </a:r>
            <a:r>
              <a:rPr lang="en-US" altLang="en-US" sz="2000" dirty="0" smtClean="0"/>
              <a:t>O, adsorbs </a:t>
            </a:r>
            <a:r>
              <a:rPr lang="en-US" altLang="en-US" sz="2000" dirty="0"/>
              <a:t>in a tetra-dentate Site.</a:t>
            </a:r>
            <a:endParaRPr lang="en-GB" altLang="en-US" sz="2000" baseline="-25000" dirty="0"/>
          </a:p>
          <a:p>
            <a:pPr>
              <a:spcBef>
                <a:spcPct val="0"/>
              </a:spcBef>
            </a:pPr>
            <a:r>
              <a:rPr lang="en-GB" sz="2000" dirty="0"/>
              <a:t>→ </a:t>
            </a:r>
            <a:r>
              <a:rPr lang="en-US" altLang="en-US" sz="2000" dirty="0" smtClean="0"/>
              <a:t>A </a:t>
            </a:r>
            <a:r>
              <a:rPr lang="en-US" altLang="en-US" sz="2000" dirty="0"/>
              <a:t>monolayer of O </a:t>
            </a:r>
            <a:r>
              <a:rPr lang="en-GB" altLang="en-US" sz="2000" dirty="0"/>
              <a:t>species above the Na exists.</a:t>
            </a:r>
          </a:p>
        </p:txBody>
      </p:sp>
      <p:cxnSp>
        <p:nvCxnSpPr>
          <p:cNvPr id="88" name="Straight Arrow Connector 87"/>
          <p:cNvCxnSpPr/>
          <p:nvPr/>
        </p:nvCxnSpPr>
        <p:spPr>
          <a:xfrm flipV="1">
            <a:off x="1956535" y="2799106"/>
            <a:ext cx="0" cy="37374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2451835" y="3047920"/>
            <a:ext cx="0" cy="59483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1590675" y="3795264"/>
            <a:ext cx="147922" cy="53816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2403227" y="4064344"/>
            <a:ext cx="140660" cy="25533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512" y="6457890"/>
            <a:ext cx="535492" cy="400110"/>
          </a:xfrm>
          <a:prstGeom prst="rect">
            <a:avLst/>
          </a:prstGeom>
          <a:noFill/>
        </p:spPr>
        <p:txBody>
          <a:bodyPr wrap="square" rtlCol="0">
            <a:spAutoFit/>
          </a:bodyPr>
          <a:lstStyle/>
          <a:p>
            <a:r>
              <a:rPr lang="en-GB" sz="2000" dirty="0" smtClean="0"/>
              <a:t>10</a:t>
            </a:r>
            <a:endParaRPr lang="en-GB" sz="2000" dirty="0"/>
          </a:p>
        </p:txBody>
      </p:sp>
      <p:sp>
        <p:nvSpPr>
          <p:cNvPr id="31" name="Oval 30"/>
          <p:cNvSpPr/>
          <p:nvPr/>
        </p:nvSpPr>
        <p:spPr>
          <a:xfrm>
            <a:off x="-96369" y="6457890"/>
            <a:ext cx="485437" cy="485437"/>
          </a:xfrm>
          <a:prstGeom prst="ellipse">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94564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3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6831" y="2565082"/>
            <a:ext cx="1802881" cy="167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
          <p:cNvPicPr>
            <a:picLocks noChangeAspect="1"/>
          </p:cNvPicPr>
          <p:nvPr/>
        </p:nvPicPr>
        <p:blipFill>
          <a:blip r:embed="rId4">
            <a:extLst>
              <a:ext uri="{28A0092B-C50C-407E-A947-70E740481C1C}">
                <a14:useLocalDpi xmlns:a14="http://schemas.microsoft.com/office/drawing/2010/main" val="0"/>
              </a:ext>
            </a:extLst>
          </a:blip>
          <a:srcRect l="-5" r="50696"/>
          <a:stretch>
            <a:fillRect/>
          </a:stretch>
        </p:blipFill>
        <p:spPr bwMode="auto">
          <a:xfrm>
            <a:off x="407250" y="2610440"/>
            <a:ext cx="2853846" cy="163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07788" y="221308"/>
            <a:ext cx="8972944" cy="523220"/>
          </a:xfrm>
          <a:prstGeom prst="rect">
            <a:avLst/>
          </a:prstGeom>
          <a:noFill/>
          <a:ln w="28575">
            <a:solidFill>
              <a:srgbClr val="CC0000"/>
            </a:solidFill>
          </a:ln>
        </p:spPr>
        <p:txBody>
          <a:bodyPr wrap="square" rtlCol="0">
            <a:spAutoFit/>
          </a:bodyPr>
          <a:lstStyle/>
          <a:p>
            <a:r>
              <a:rPr lang="en-GB" sz="2800" dirty="0" smtClean="0"/>
              <a:t>Solid/liquid interfaces TiO</a:t>
            </a:r>
            <a:r>
              <a:rPr lang="en-GB" sz="2800" baseline="-25000" dirty="0" smtClean="0"/>
              <a:t>2</a:t>
            </a:r>
            <a:r>
              <a:rPr lang="en-GB" sz="2800" dirty="0" smtClean="0"/>
              <a:t>/</a:t>
            </a:r>
            <a:r>
              <a:rPr lang="en-GB" sz="2800" dirty="0" err="1" smtClean="0"/>
              <a:t>NaOH</a:t>
            </a:r>
            <a:r>
              <a:rPr lang="en-GB" sz="2800" dirty="0" smtClean="0"/>
              <a:t>(0.1M) and TiO</a:t>
            </a:r>
            <a:r>
              <a:rPr lang="en-GB" sz="2800" baseline="-25000" dirty="0" smtClean="0"/>
              <a:t>2</a:t>
            </a:r>
            <a:r>
              <a:rPr lang="en-GB" sz="2800" dirty="0" smtClean="0"/>
              <a:t>/</a:t>
            </a:r>
            <a:r>
              <a:rPr lang="en-GB" sz="2800" dirty="0" err="1" smtClean="0"/>
              <a:t>HCl</a:t>
            </a:r>
            <a:r>
              <a:rPr lang="en-GB" sz="2800" dirty="0" smtClean="0"/>
              <a:t>(0.1M)</a:t>
            </a:r>
            <a:endParaRPr lang="en-GB" sz="2800" dirty="0"/>
          </a:p>
        </p:txBody>
      </p:sp>
      <p:sp>
        <p:nvSpPr>
          <p:cNvPr id="3" name="TextBox 2"/>
          <p:cNvSpPr txBox="1"/>
          <p:nvPr/>
        </p:nvSpPr>
        <p:spPr>
          <a:xfrm>
            <a:off x="538480" y="812078"/>
            <a:ext cx="11094720" cy="1015663"/>
          </a:xfrm>
          <a:prstGeom prst="rect">
            <a:avLst/>
          </a:prstGeom>
          <a:noFill/>
        </p:spPr>
        <p:txBody>
          <a:bodyPr wrap="square" rtlCol="0">
            <a:spAutoFit/>
          </a:bodyPr>
          <a:lstStyle/>
          <a:p>
            <a:pPr marL="342900" indent="-342900">
              <a:buFont typeface="Arial" panose="020B0604020202020204" pitchFamily="34" charset="0"/>
              <a:buChar char="•"/>
            </a:pPr>
            <a:r>
              <a:rPr lang="en-GB" sz="2000" dirty="0" smtClean="0"/>
              <a:t>Sample prepared in UHV, characterized using STM, LEED and XPS</a:t>
            </a:r>
          </a:p>
          <a:p>
            <a:pPr marL="342900" indent="-342900">
              <a:buFont typeface="Arial" panose="020B0604020202020204" pitchFamily="34" charset="0"/>
              <a:buChar char="•"/>
            </a:pPr>
            <a:r>
              <a:rPr lang="en-GB" sz="2000" dirty="0" smtClean="0"/>
              <a:t>Transferred in UHV to the diffractometer, characterized using SXRD</a:t>
            </a:r>
          </a:p>
          <a:p>
            <a:pPr marL="342900" indent="-342900">
              <a:buFont typeface="Arial" panose="020B0604020202020204" pitchFamily="34" charset="0"/>
              <a:buChar char="•"/>
            </a:pPr>
            <a:r>
              <a:rPr lang="en-GB" sz="2000" dirty="0" smtClean="0"/>
              <a:t>Vented to N</a:t>
            </a:r>
            <a:r>
              <a:rPr lang="en-GB" sz="2000" baseline="-25000" dirty="0" smtClean="0"/>
              <a:t>2</a:t>
            </a:r>
            <a:r>
              <a:rPr lang="en-GB" sz="2000" dirty="0" smtClean="0"/>
              <a:t> before formation of the interfaces</a:t>
            </a:r>
            <a:endParaRPr lang="en-GB" sz="2000" baseline="-25000" dirty="0"/>
          </a:p>
        </p:txBody>
      </p:sp>
      <p:cxnSp>
        <p:nvCxnSpPr>
          <p:cNvPr id="5" name="Straight Connector 4"/>
          <p:cNvCxnSpPr/>
          <p:nvPr/>
        </p:nvCxnSpPr>
        <p:spPr>
          <a:xfrm flipH="1">
            <a:off x="6085840" y="1847850"/>
            <a:ext cx="10160" cy="4482349"/>
          </a:xfrm>
          <a:prstGeom prst="line">
            <a:avLst/>
          </a:prstGeom>
          <a:ln w="28575">
            <a:solidFill>
              <a:srgbClr val="CC0000"/>
            </a:solidFill>
          </a:ln>
        </p:spPr>
        <p:style>
          <a:lnRef idx="1">
            <a:schemeClr val="accent1"/>
          </a:lnRef>
          <a:fillRef idx="0">
            <a:schemeClr val="accent1"/>
          </a:fillRef>
          <a:effectRef idx="0">
            <a:schemeClr val="accent1"/>
          </a:effectRef>
          <a:fontRef idx="minor">
            <a:schemeClr val="tx1"/>
          </a:fontRef>
        </p:style>
      </p:cxnSp>
      <p:pic>
        <p:nvPicPr>
          <p:cNvPr id="8" name="Picture 61"/>
          <p:cNvPicPr>
            <a:picLocks noChangeAspect="1"/>
          </p:cNvPicPr>
          <p:nvPr/>
        </p:nvPicPr>
        <p:blipFill rotWithShape="1">
          <a:blip r:embed="rId5" cstate="print">
            <a:extLst>
              <a:ext uri="{28A0092B-C50C-407E-A947-70E740481C1C}">
                <a14:useLocalDpi xmlns:a14="http://schemas.microsoft.com/office/drawing/2010/main" val="0"/>
              </a:ext>
            </a:extLst>
          </a:blip>
          <a:srcRect l="7123" r="31851"/>
          <a:stretch/>
        </p:blipFill>
        <p:spPr bwMode="auto">
          <a:xfrm>
            <a:off x="6495656" y="2922818"/>
            <a:ext cx="2785076" cy="139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15200" y="2823907"/>
            <a:ext cx="2199264" cy="15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74"/>
          <p:cNvSpPr txBox="1"/>
          <p:nvPr/>
        </p:nvSpPr>
        <p:spPr>
          <a:xfrm>
            <a:off x="793692" y="2847865"/>
            <a:ext cx="703262" cy="400110"/>
          </a:xfrm>
          <a:prstGeom prst="rect">
            <a:avLst/>
          </a:prstGeom>
          <a:noFill/>
        </p:spPr>
        <p:txBody>
          <a:bodyPr wrap="square" rtlCol="0">
            <a:spAutoFit/>
          </a:bodyPr>
          <a:lstStyle/>
          <a:p>
            <a:r>
              <a:rPr lang="en-GB" sz="2000" dirty="0" err="1" smtClean="0"/>
              <a:t>Na</a:t>
            </a:r>
            <a:r>
              <a:rPr lang="en-GB" sz="2000" baseline="-25000" dirty="0" err="1" smtClean="0"/>
              <a:t>T</a:t>
            </a:r>
            <a:endParaRPr lang="en-GB" sz="2000" baseline="-25000" dirty="0"/>
          </a:p>
        </p:txBody>
      </p:sp>
      <p:sp>
        <p:nvSpPr>
          <p:cNvPr id="76" name="TextBox 75"/>
          <p:cNvSpPr txBox="1"/>
          <p:nvPr/>
        </p:nvSpPr>
        <p:spPr>
          <a:xfrm>
            <a:off x="1665114" y="2449306"/>
            <a:ext cx="703262" cy="400110"/>
          </a:xfrm>
          <a:prstGeom prst="rect">
            <a:avLst/>
          </a:prstGeom>
          <a:noFill/>
        </p:spPr>
        <p:txBody>
          <a:bodyPr wrap="square" rtlCol="0">
            <a:spAutoFit/>
          </a:bodyPr>
          <a:lstStyle/>
          <a:p>
            <a:r>
              <a:rPr lang="en-GB" sz="2000" dirty="0" err="1" smtClean="0"/>
              <a:t>Na</a:t>
            </a:r>
            <a:r>
              <a:rPr lang="en-GB" sz="2000" baseline="-25000" dirty="0" err="1" smtClean="0"/>
              <a:t>B</a:t>
            </a:r>
            <a:endParaRPr lang="en-GB" sz="2000" baseline="-25000" dirty="0"/>
          </a:p>
        </p:txBody>
      </p:sp>
      <p:sp>
        <p:nvSpPr>
          <p:cNvPr id="77" name="TextBox 76"/>
          <p:cNvSpPr txBox="1"/>
          <p:nvPr/>
        </p:nvSpPr>
        <p:spPr>
          <a:xfrm>
            <a:off x="2303270" y="4267241"/>
            <a:ext cx="703262" cy="400110"/>
          </a:xfrm>
          <a:prstGeom prst="rect">
            <a:avLst/>
          </a:prstGeom>
          <a:noFill/>
        </p:spPr>
        <p:txBody>
          <a:bodyPr wrap="square" rtlCol="0">
            <a:spAutoFit/>
          </a:bodyPr>
          <a:lstStyle/>
          <a:p>
            <a:r>
              <a:rPr lang="en-GB" sz="2000" dirty="0" smtClean="0"/>
              <a:t>Ti</a:t>
            </a:r>
            <a:r>
              <a:rPr lang="en-GB" sz="2000" baseline="-25000" dirty="0" smtClean="0"/>
              <a:t>5c</a:t>
            </a:r>
            <a:endParaRPr lang="en-GB" sz="2000" baseline="-25000" dirty="0"/>
          </a:p>
        </p:txBody>
      </p:sp>
      <p:sp>
        <p:nvSpPr>
          <p:cNvPr id="78" name="TextBox 77"/>
          <p:cNvSpPr txBox="1"/>
          <p:nvPr/>
        </p:nvSpPr>
        <p:spPr>
          <a:xfrm>
            <a:off x="1116285" y="2362483"/>
            <a:ext cx="703262" cy="400110"/>
          </a:xfrm>
          <a:prstGeom prst="rect">
            <a:avLst/>
          </a:prstGeom>
          <a:noFill/>
        </p:spPr>
        <p:txBody>
          <a:bodyPr wrap="square" rtlCol="0">
            <a:spAutoFit/>
          </a:bodyPr>
          <a:lstStyle/>
          <a:p>
            <a:r>
              <a:rPr lang="en-GB" sz="2000" dirty="0" smtClean="0"/>
              <a:t>O</a:t>
            </a:r>
            <a:r>
              <a:rPr lang="en-GB" sz="2000" baseline="-25000" dirty="0" smtClean="0"/>
              <a:t>A</a:t>
            </a:r>
            <a:endParaRPr lang="en-GB" sz="2000" baseline="-25000" dirty="0"/>
          </a:p>
        </p:txBody>
      </p:sp>
      <p:sp>
        <p:nvSpPr>
          <p:cNvPr id="79" name="TextBox 78"/>
          <p:cNvSpPr txBox="1"/>
          <p:nvPr/>
        </p:nvSpPr>
        <p:spPr>
          <a:xfrm>
            <a:off x="2237604" y="2703394"/>
            <a:ext cx="703262" cy="400110"/>
          </a:xfrm>
          <a:prstGeom prst="rect">
            <a:avLst/>
          </a:prstGeom>
          <a:noFill/>
        </p:spPr>
        <p:txBody>
          <a:bodyPr wrap="square" rtlCol="0">
            <a:spAutoFit/>
          </a:bodyPr>
          <a:lstStyle/>
          <a:p>
            <a:r>
              <a:rPr lang="en-GB" sz="2000" dirty="0" smtClean="0"/>
              <a:t>O</a:t>
            </a:r>
            <a:r>
              <a:rPr lang="en-GB" sz="2000" baseline="-25000" dirty="0" smtClean="0"/>
              <a:t>T</a:t>
            </a:r>
            <a:endParaRPr lang="en-GB" sz="2000" baseline="-25000" dirty="0"/>
          </a:p>
        </p:txBody>
      </p:sp>
      <p:sp>
        <p:nvSpPr>
          <p:cNvPr id="80" name="TextBox 79"/>
          <p:cNvSpPr txBox="1"/>
          <p:nvPr/>
        </p:nvSpPr>
        <p:spPr>
          <a:xfrm>
            <a:off x="1315856" y="4265216"/>
            <a:ext cx="703262" cy="400110"/>
          </a:xfrm>
          <a:prstGeom prst="rect">
            <a:avLst/>
          </a:prstGeom>
          <a:noFill/>
        </p:spPr>
        <p:txBody>
          <a:bodyPr wrap="square" rtlCol="0">
            <a:spAutoFit/>
          </a:bodyPr>
          <a:lstStyle/>
          <a:p>
            <a:r>
              <a:rPr lang="en-GB" sz="2000" dirty="0" smtClean="0"/>
              <a:t>O</a:t>
            </a:r>
            <a:r>
              <a:rPr lang="en-GB" sz="2000" baseline="-25000" dirty="0" smtClean="0"/>
              <a:t>2c</a:t>
            </a:r>
            <a:endParaRPr lang="en-GB" sz="2000" baseline="-25000" dirty="0"/>
          </a:p>
        </p:txBody>
      </p:sp>
      <p:sp>
        <p:nvSpPr>
          <p:cNvPr id="82" name="TextBox 81"/>
          <p:cNvSpPr txBox="1"/>
          <p:nvPr/>
        </p:nvSpPr>
        <p:spPr>
          <a:xfrm>
            <a:off x="1018956" y="1910840"/>
            <a:ext cx="4055993" cy="400110"/>
          </a:xfrm>
          <a:prstGeom prst="rect">
            <a:avLst/>
          </a:prstGeom>
          <a:noFill/>
        </p:spPr>
        <p:txBody>
          <a:bodyPr wrap="square" rtlCol="0">
            <a:spAutoFit/>
          </a:bodyPr>
          <a:lstStyle/>
          <a:p>
            <a:pPr algn="ctr"/>
            <a:r>
              <a:rPr lang="en-GB" sz="2000" dirty="0" smtClean="0"/>
              <a:t>Rutile TiO</a:t>
            </a:r>
            <a:r>
              <a:rPr lang="en-GB" sz="2000" baseline="-25000" dirty="0" smtClean="0"/>
              <a:t>2</a:t>
            </a:r>
            <a:r>
              <a:rPr lang="en-GB" sz="2000" dirty="0" smtClean="0"/>
              <a:t>(110)/</a:t>
            </a:r>
            <a:r>
              <a:rPr lang="en-GB" sz="2000" dirty="0" err="1" smtClean="0"/>
              <a:t>NaOH</a:t>
            </a:r>
            <a:r>
              <a:rPr lang="en-GB" sz="2000" dirty="0" smtClean="0"/>
              <a:t>(0.1M)</a:t>
            </a:r>
            <a:endParaRPr lang="en-GB" sz="2000" dirty="0"/>
          </a:p>
        </p:txBody>
      </p:sp>
      <p:sp>
        <p:nvSpPr>
          <p:cNvPr id="83" name="TextBox 82"/>
          <p:cNvSpPr txBox="1"/>
          <p:nvPr/>
        </p:nvSpPr>
        <p:spPr>
          <a:xfrm>
            <a:off x="7056507" y="1910840"/>
            <a:ext cx="4055993" cy="400110"/>
          </a:xfrm>
          <a:prstGeom prst="rect">
            <a:avLst/>
          </a:prstGeom>
          <a:noFill/>
        </p:spPr>
        <p:txBody>
          <a:bodyPr wrap="square" rtlCol="0">
            <a:spAutoFit/>
          </a:bodyPr>
          <a:lstStyle/>
          <a:p>
            <a:pPr algn="ctr"/>
            <a:r>
              <a:rPr lang="en-GB" sz="2000" dirty="0" smtClean="0"/>
              <a:t>Rutile TiO</a:t>
            </a:r>
            <a:r>
              <a:rPr lang="en-GB" sz="2000" baseline="-25000" dirty="0" smtClean="0"/>
              <a:t>2</a:t>
            </a:r>
            <a:r>
              <a:rPr lang="en-GB" sz="2000" dirty="0" smtClean="0"/>
              <a:t>(110)/</a:t>
            </a:r>
            <a:r>
              <a:rPr lang="en-GB" sz="2000" dirty="0" err="1" smtClean="0"/>
              <a:t>HCl</a:t>
            </a:r>
            <a:r>
              <a:rPr lang="en-GB" sz="2000" dirty="0" smtClean="0"/>
              <a:t>(0.1M)</a:t>
            </a:r>
            <a:endParaRPr lang="en-GB" sz="2000" dirty="0"/>
          </a:p>
        </p:txBody>
      </p:sp>
      <p:sp>
        <p:nvSpPr>
          <p:cNvPr id="84" name="TextBox 83"/>
          <p:cNvSpPr txBox="1"/>
          <p:nvPr/>
        </p:nvSpPr>
        <p:spPr>
          <a:xfrm>
            <a:off x="6812273" y="2865173"/>
            <a:ext cx="703262" cy="400110"/>
          </a:xfrm>
          <a:prstGeom prst="rect">
            <a:avLst/>
          </a:prstGeom>
          <a:noFill/>
        </p:spPr>
        <p:txBody>
          <a:bodyPr wrap="square" rtlCol="0">
            <a:spAutoFit/>
          </a:bodyPr>
          <a:lstStyle/>
          <a:p>
            <a:r>
              <a:rPr lang="en-GB" sz="2000" dirty="0" err="1" smtClean="0"/>
              <a:t>Cl</a:t>
            </a:r>
            <a:r>
              <a:rPr lang="en-GB" sz="2000" baseline="-25000" dirty="0" err="1" smtClean="0"/>
              <a:t>T</a:t>
            </a:r>
            <a:endParaRPr lang="en-GB" sz="2000" baseline="-25000" dirty="0"/>
          </a:p>
        </p:txBody>
      </p:sp>
      <p:sp>
        <p:nvSpPr>
          <p:cNvPr id="4" name="TextBox 3"/>
          <p:cNvSpPr txBox="1"/>
          <p:nvPr/>
        </p:nvSpPr>
        <p:spPr>
          <a:xfrm>
            <a:off x="6333587" y="5335569"/>
            <a:ext cx="5363113" cy="707886"/>
          </a:xfrm>
          <a:prstGeom prst="rect">
            <a:avLst/>
          </a:prstGeom>
          <a:noFill/>
        </p:spPr>
        <p:txBody>
          <a:bodyPr wrap="square" rtlCol="0">
            <a:spAutoFit/>
          </a:bodyPr>
          <a:lstStyle/>
          <a:p>
            <a:pPr>
              <a:spcBef>
                <a:spcPct val="0"/>
              </a:spcBef>
            </a:pPr>
            <a:r>
              <a:rPr lang="en-GB" sz="2000" dirty="0"/>
              <a:t>→ </a:t>
            </a:r>
            <a:r>
              <a:rPr lang="en-US" altLang="en-US" sz="2000" dirty="0" smtClean="0"/>
              <a:t>A </a:t>
            </a:r>
            <a:r>
              <a:rPr lang="en-US" altLang="en-US" sz="2000" dirty="0"/>
              <a:t>monolayer of Terminal </a:t>
            </a:r>
            <a:r>
              <a:rPr lang="en-US" altLang="en-US" sz="2000" dirty="0" err="1"/>
              <a:t>Cl</a:t>
            </a:r>
            <a:r>
              <a:rPr lang="en-US" altLang="en-US" sz="2000" dirty="0"/>
              <a:t> (</a:t>
            </a:r>
            <a:r>
              <a:rPr lang="en-US" altLang="en-US" sz="2000" dirty="0" err="1"/>
              <a:t>Cl</a:t>
            </a:r>
            <a:r>
              <a:rPr lang="en-US" altLang="en-US" sz="2000" baseline="-25000" dirty="0" err="1"/>
              <a:t>t</a:t>
            </a:r>
            <a:r>
              <a:rPr lang="en-US" altLang="en-US" sz="2000" dirty="0"/>
              <a:t>) species exist.</a:t>
            </a:r>
          </a:p>
          <a:p>
            <a:pPr>
              <a:spcBef>
                <a:spcPct val="0"/>
              </a:spcBef>
            </a:pPr>
            <a:r>
              <a:rPr lang="en-GB" sz="2000" dirty="0"/>
              <a:t>→ </a:t>
            </a:r>
            <a:r>
              <a:rPr lang="en-US" altLang="en-US" sz="2000" dirty="0" smtClean="0"/>
              <a:t>A </a:t>
            </a:r>
            <a:r>
              <a:rPr lang="en-US" altLang="en-US" sz="2000" dirty="0"/>
              <a:t>monolayer of O </a:t>
            </a:r>
            <a:r>
              <a:rPr lang="en-GB" altLang="en-US" sz="2000" dirty="0"/>
              <a:t>species above the </a:t>
            </a:r>
            <a:r>
              <a:rPr lang="en-GB" altLang="en-US" sz="2000" dirty="0" err="1"/>
              <a:t>Cl</a:t>
            </a:r>
            <a:r>
              <a:rPr lang="en-GB" altLang="en-US" sz="2000" dirty="0"/>
              <a:t> exists.</a:t>
            </a:r>
          </a:p>
        </p:txBody>
      </p:sp>
      <p:sp>
        <p:nvSpPr>
          <p:cNvPr id="85" name="TextBox 84"/>
          <p:cNvSpPr txBox="1"/>
          <p:nvPr/>
        </p:nvSpPr>
        <p:spPr>
          <a:xfrm>
            <a:off x="474980" y="4670449"/>
            <a:ext cx="5871463" cy="1938992"/>
          </a:xfrm>
          <a:prstGeom prst="rect">
            <a:avLst/>
          </a:prstGeom>
          <a:noFill/>
        </p:spPr>
        <p:txBody>
          <a:bodyPr wrap="square" rtlCol="0">
            <a:spAutoFit/>
          </a:bodyPr>
          <a:lstStyle/>
          <a:p>
            <a:pPr>
              <a:spcBef>
                <a:spcPct val="0"/>
              </a:spcBef>
            </a:pPr>
            <a:r>
              <a:rPr lang="en-GB" sz="2000" dirty="0"/>
              <a:t>→ </a:t>
            </a:r>
            <a:r>
              <a:rPr lang="en-US" altLang="en-US" sz="2000" dirty="0" smtClean="0"/>
              <a:t>A </a:t>
            </a:r>
            <a:r>
              <a:rPr lang="en-US" altLang="en-US" sz="2000" dirty="0"/>
              <a:t>monolayer of Terminal O (</a:t>
            </a:r>
            <a:r>
              <a:rPr lang="en-US" altLang="en-US" sz="2000" dirty="0" err="1"/>
              <a:t>O</a:t>
            </a:r>
            <a:r>
              <a:rPr lang="en-US" altLang="en-US" sz="2000" baseline="-25000" dirty="0" err="1"/>
              <a:t>t</a:t>
            </a:r>
            <a:r>
              <a:rPr lang="en-US" altLang="en-US" sz="2000" dirty="0"/>
              <a:t>) species exist.</a:t>
            </a:r>
          </a:p>
          <a:p>
            <a:pPr>
              <a:spcBef>
                <a:spcPct val="0"/>
              </a:spcBef>
            </a:pPr>
            <a:r>
              <a:rPr lang="en-GB" sz="2000" dirty="0"/>
              <a:t>→ </a:t>
            </a:r>
            <a:r>
              <a:rPr lang="en-US" altLang="en-US" sz="2000" dirty="0" smtClean="0"/>
              <a:t>A </a:t>
            </a:r>
            <a:r>
              <a:rPr lang="en-US" altLang="en-US" sz="2000" dirty="0"/>
              <a:t>monolayer of </a:t>
            </a:r>
            <a:r>
              <a:rPr lang="en-US" altLang="en-US" sz="2000" dirty="0" err="1"/>
              <a:t>Na</a:t>
            </a:r>
            <a:r>
              <a:rPr lang="en-US" altLang="en-US" sz="2000" baseline="-25000" dirty="0" err="1"/>
              <a:t>T</a:t>
            </a:r>
            <a:r>
              <a:rPr lang="en-US" altLang="en-US" sz="2000" dirty="0"/>
              <a:t> which interacts with four </a:t>
            </a:r>
            <a:r>
              <a:rPr lang="en-US" altLang="en-US" sz="2000" dirty="0" smtClean="0"/>
              <a:t>O, adsorbs </a:t>
            </a:r>
            <a:r>
              <a:rPr lang="en-US" altLang="en-US" sz="2000" dirty="0"/>
              <a:t>in a tetra-dentate Site.</a:t>
            </a:r>
          </a:p>
          <a:p>
            <a:pPr>
              <a:spcBef>
                <a:spcPct val="0"/>
              </a:spcBef>
            </a:pPr>
            <a:r>
              <a:rPr lang="en-GB" sz="2000" dirty="0"/>
              <a:t>→ </a:t>
            </a:r>
            <a:r>
              <a:rPr lang="en-US" altLang="en-US" sz="2000" dirty="0" smtClean="0"/>
              <a:t>A </a:t>
            </a:r>
            <a:r>
              <a:rPr lang="en-US" altLang="en-US" sz="2000" dirty="0"/>
              <a:t>monolayer of </a:t>
            </a:r>
            <a:r>
              <a:rPr lang="en-US" altLang="en-US" sz="2000" dirty="0" err="1"/>
              <a:t>Na</a:t>
            </a:r>
            <a:r>
              <a:rPr lang="en-US" altLang="en-US" sz="2000" baseline="-25000" dirty="0" err="1"/>
              <a:t>B</a:t>
            </a:r>
            <a:r>
              <a:rPr lang="en-US" altLang="en-US" sz="2000" dirty="0"/>
              <a:t> which interacts with four </a:t>
            </a:r>
            <a:r>
              <a:rPr lang="en-US" altLang="en-US" sz="2000" dirty="0" smtClean="0"/>
              <a:t>O, adsorbs </a:t>
            </a:r>
            <a:r>
              <a:rPr lang="en-US" altLang="en-US" sz="2000" dirty="0"/>
              <a:t>in a tetra-dentate Site.</a:t>
            </a:r>
            <a:endParaRPr lang="en-GB" altLang="en-US" sz="2000" baseline="-25000" dirty="0"/>
          </a:p>
          <a:p>
            <a:pPr>
              <a:spcBef>
                <a:spcPct val="0"/>
              </a:spcBef>
            </a:pPr>
            <a:r>
              <a:rPr lang="en-GB" sz="2000" dirty="0"/>
              <a:t>→ </a:t>
            </a:r>
            <a:r>
              <a:rPr lang="en-US" altLang="en-US" sz="2000" dirty="0" smtClean="0"/>
              <a:t>A </a:t>
            </a:r>
            <a:r>
              <a:rPr lang="en-US" altLang="en-US" sz="2000" dirty="0"/>
              <a:t>monolayer of O </a:t>
            </a:r>
            <a:r>
              <a:rPr lang="en-GB" altLang="en-US" sz="2000" dirty="0"/>
              <a:t>species above the Na exists.</a:t>
            </a:r>
          </a:p>
        </p:txBody>
      </p:sp>
      <p:cxnSp>
        <p:nvCxnSpPr>
          <p:cNvPr id="88" name="Straight Arrow Connector 87"/>
          <p:cNvCxnSpPr/>
          <p:nvPr/>
        </p:nvCxnSpPr>
        <p:spPr>
          <a:xfrm flipV="1">
            <a:off x="1956535" y="2799106"/>
            <a:ext cx="0" cy="37374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2451835" y="3047920"/>
            <a:ext cx="0" cy="59483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1590675" y="3795264"/>
            <a:ext cx="147922" cy="53816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2403227" y="4064344"/>
            <a:ext cx="140660" cy="25533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84" idx="2"/>
          </p:cNvCxnSpPr>
          <p:nvPr/>
        </p:nvCxnSpPr>
        <p:spPr>
          <a:xfrm flipH="1" flipV="1">
            <a:off x="7163904" y="3265283"/>
            <a:ext cx="351631" cy="36450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7219107" y="2679508"/>
            <a:ext cx="703262" cy="400110"/>
          </a:xfrm>
          <a:prstGeom prst="rect">
            <a:avLst/>
          </a:prstGeom>
          <a:noFill/>
        </p:spPr>
        <p:txBody>
          <a:bodyPr wrap="square" rtlCol="0">
            <a:spAutoFit/>
          </a:bodyPr>
          <a:lstStyle/>
          <a:p>
            <a:r>
              <a:rPr lang="en-GB" sz="2000" dirty="0" smtClean="0"/>
              <a:t>O</a:t>
            </a:r>
            <a:r>
              <a:rPr lang="en-GB" sz="2000" baseline="-25000" dirty="0" smtClean="0"/>
              <a:t>A</a:t>
            </a:r>
            <a:endParaRPr lang="en-GB" sz="2000" baseline="-25000" dirty="0"/>
          </a:p>
        </p:txBody>
      </p:sp>
      <p:sp>
        <p:nvSpPr>
          <p:cNvPr id="100" name="TextBox 99"/>
          <p:cNvSpPr txBox="1"/>
          <p:nvPr/>
        </p:nvSpPr>
        <p:spPr>
          <a:xfrm>
            <a:off x="7706013" y="4411960"/>
            <a:ext cx="703262" cy="400110"/>
          </a:xfrm>
          <a:prstGeom prst="rect">
            <a:avLst/>
          </a:prstGeom>
          <a:noFill/>
        </p:spPr>
        <p:txBody>
          <a:bodyPr wrap="square" rtlCol="0">
            <a:spAutoFit/>
          </a:bodyPr>
          <a:lstStyle/>
          <a:p>
            <a:r>
              <a:rPr lang="en-GB" sz="2000" dirty="0" smtClean="0"/>
              <a:t>Ti</a:t>
            </a:r>
            <a:r>
              <a:rPr lang="en-GB" sz="2000" baseline="-25000" dirty="0" smtClean="0"/>
              <a:t>5c</a:t>
            </a:r>
            <a:endParaRPr lang="en-GB" sz="2000" baseline="-25000" dirty="0"/>
          </a:p>
        </p:txBody>
      </p:sp>
      <p:sp>
        <p:nvSpPr>
          <p:cNvPr id="101" name="TextBox 100"/>
          <p:cNvSpPr txBox="1"/>
          <p:nvPr/>
        </p:nvSpPr>
        <p:spPr>
          <a:xfrm>
            <a:off x="6748420" y="4415151"/>
            <a:ext cx="703262" cy="400110"/>
          </a:xfrm>
          <a:prstGeom prst="rect">
            <a:avLst/>
          </a:prstGeom>
          <a:noFill/>
        </p:spPr>
        <p:txBody>
          <a:bodyPr wrap="square" rtlCol="0">
            <a:spAutoFit/>
          </a:bodyPr>
          <a:lstStyle/>
          <a:p>
            <a:r>
              <a:rPr lang="en-GB" sz="2000" dirty="0" smtClean="0"/>
              <a:t>O</a:t>
            </a:r>
            <a:r>
              <a:rPr lang="en-GB" sz="2000" baseline="-25000" dirty="0" smtClean="0"/>
              <a:t>2c</a:t>
            </a:r>
            <a:endParaRPr lang="en-GB" sz="2000" baseline="-25000" dirty="0"/>
          </a:p>
        </p:txBody>
      </p:sp>
      <p:cxnSp>
        <p:nvCxnSpPr>
          <p:cNvPr id="102" name="Straight Arrow Connector 101"/>
          <p:cNvCxnSpPr/>
          <p:nvPr/>
        </p:nvCxnSpPr>
        <p:spPr>
          <a:xfrm flipH="1">
            <a:off x="7038707" y="3963445"/>
            <a:ext cx="147922" cy="53816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7708210" y="4122821"/>
            <a:ext cx="176904" cy="34245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512" y="6457890"/>
            <a:ext cx="535492" cy="400110"/>
          </a:xfrm>
          <a:prstGeom prst="rect">
            <a:avLst/>
          </a:prstGeom>
          <a:noFill/>
        </p:spPr>
        <p:txBody>
          <a:bodyPr wrap="square" rtlCol="0">
            <a:spAutoFit/>
          </a:bodyPr>
          <a:lstStyle/>
          <a:p>
            <a:r>
              <a:rPr lang="en-GB" sz="2000" dirty="0" smtClean="0"/>
              <a:t>10</a:t>
            </a:r>
            <a:endParaRPr lang="en-GB" sz="2000" dirty="0"/>
          </a:p>
        </p:txBody>
      </p:sp>
      <p:sp>
        <p:nvSpPr>
          <p:cNvPr id="31" name="Oval 30"/>
          <p:cNvSpPr/>
          <p:nvPr/>
        </p:nvSpPr>
        <p:spPr>
          <a:xfrm>
            <a:off x="-96369" y="6457890"/>
            <a:ext cx="485437" cy="485437"/>
          </a:xfrm>
          <a:prstGeom prst="ellipse">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12291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113" y="1982787"/>
            <a:ext cx="7153533" cy="3138613"/>
          </a:xfrm>
          <a:prstGeom prst="rect">
            <a:avLst/>
          </a:prstGeom>
        </p:spPr>
      </p:pic>
      <p:sp>
        <p:nvSpPr>
          <p:cNvPr id="5" name="TextBox 4"/>
          <p:cNvSpPr txBox="1"/>
          <p:nvPr/>
        </p:nvSpPr>
        <p:spPr>
          <a:xfrm>
            <a:off x="883920" y="5235700"/>
            <a:ext cx="9113520" cy="1631216"/>
          </a:xfrm>
          <a:prstGeom prst="rect">
            <a:avLst/>
          </a:prstGeom>
          <a:noFill/>
        </p:spPr>
        <p:txBody>
          <a:bodyPr wrap="square" rtlCol="0">
            <a:spAutoFit/>
          </a:bodyPr>
          <a:lstStyle/>
          <a:p>
            <a:r>
              <a:rPr lang="en-GB" sz="2000" dirty="0" smtClean="0"/>
              <a:t>For any question regarding the XRD photo-electrochemical cell</a:t>
            </a:r>
          </a:p>
          <a:p>
            <a:r>
              <a:rPr lang="en-GB" sz="2000" b="1" dirty="0" err="1" smtClean="0"/>
              <a:t>Dr.</a:t>
            </a:r>
            <a:r>
              <a:rPr lang="en-GB" sz="2000" b="1" dirty="0" smtClean="0"/>
              <a:t> Axel Wilson</a:t>
            </a:r>
            <a:r>
              <a:rPr lang="en-GB" sz="2000" dirty="0" smtClean="0"/>
              <a:t> (</a:t>
            </a:r>
            <a:r>
              <a:rPr lang="en-GB" sz="2000" dirty="0" smtClean="0">
                <a:hlinkClick r:id="rId3"/>
              </a:rPr>
              <a:t>axel.wilson@diamond.ac.uk</a:t>
            </a:r>
            <a:r>
              <a:rPr lang="en-GB" sz="2000" dirty="0" smtClean="0"/>
              <a:t>)</a:t>
            </a:r>
          </a:p>
          <a:p>
            <a:endParaRPr lang="en-GB" sz="2000" dirty="0"/>
          </a:p>
          <a:p>
            <a:r>
              <a:rPr lang="en-GB" sz="2000" dirty="0" smtClean="0"/>
              <a:t>For any question about I07 beamline and beamtime application</a:t>
            </a:r>
          </a:p>
          <a:p>
            <a:r>
              <a:rPr lang="en-GB" sz="2000" dirty="0" smtClean="0"/>
              <a:t>Prof. Chris </a:t>
            </a:r>
            <a:r>
              <a:rPr lang="en-GB" sz="2000" dirty="0" err="1" smtClean="0"/>
              <a:t>Nicklin</a:t>
            </a:r>
            <a:r>
              <a:rPr lang="en-GB" sz="2000" dirty="0" smtClean="0"/>
              <a:t> (I07 principal beamline scientist, </a:t>
            </a:r>
            <a:r>
              <a:rPr lang="en-GB" sz="2000" dirty="0" smtClean="0">
                <a:hlinkClick r:id="rId4"/>
              </a:rPr>
              <a:t>chris.nicklin@diamond.ac.uk</a:t>
            </a:r>
            <a:r>
              <a:rPr lang="en-GB" sz="2000" dirty="0" smtClean="0"/>
              <a:t>)</a:t>
            </a:r>
            <a:endParaRPr lang="en-GB" sz="2000" dirty="0"/>
          </a:p>
        </p:txBody>
      </p:sp>
      <p:pic>
        <p:nvPicPr>
          <p:cNvPr id="6" name="Picture 6" descr="Image result for diamond light source"/>
          <p:cNvPicPr>
            <a:picLocks noChangeAspect="1" noChangeArrowheads="1"/>
          </p:cNvPicPr>
          <p:nvPr/>
        </p:nvPicPr>
        <p:blipFill rotWithShape="1">
          <a:blip r:embed="rId5">
            <a:extLst>
              <a:ext uri="{28A0092B-C50C-407E-A947-70E740481C1C}">
                <a14:useLocalDpi xmlns:a14="http://schemas.microsoft.com/office/drawing/2010/main"/>
              </a:ext>
            </a:extLst>
          </a:blip>
          <a:srcRect l="-332" t="20678" r="332" b="20834"/>
          <a:stretch/>
        </p:blipFill>
        <p:spPr bwMode="auto">
          <a:xfrm>
            <a:off x="47503" y="47501"/>
            <a:ext cx="3577411" cy="11756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068561" y="37313"/>
            <a:ext cx="2123440" cy="2059774"/>
          </a:xfrm>
          <a:prstGeom prst="rect">
            <a:avLst/>
          </a:prstGeom>
        </p:spPr>
      </p:pic>
      <p:sp>
        <p:nvSpPr>
          <p:cNvPr id="10" name="TextBox 9"/>
          <p:cNvSpPr txBox="1"/>
          <p:nvPr/>
        </p:nvSpPr>
        <p:spPr>
          <a:xfrm>
            <a:off x="883920" y="1389411"/>
            <a:ext cx="9184641" cy="461665"/>
          </a:xfrm>
          <a:prstGeom prst="rect">
            <a:avLst/>
          </a:prstGeom>
          <a:noFill/>
        </p:spPr>
        <p:txBody>
          <a:bodyPr wrap="square" rtlCol="0">
            <a:spAutoFit/>
          </a:bodyPr>
          <a:lstStyle/>
          <a:p>
            <a:r>
              <a:rPr lang="en-GB" sz="2400" dirty="0" smtClean="0"/>
              <a:t>Looking forward to seeing you at </a:t>
            </a:r>
            <a:r>
              <a:rPr lang="en-GB" sz="2400" u="sng" dirty="0" smtClean="0"/>
              <a:t>Diamond Light Source</a:t>
            </a:r>
            <a:r>
              <a:rPr lang="en-GB" sz="2400" dirty="0" smtClean="0"/>
              <a:t>, Oxfordshire, UK! </a:t>
            </a:r>
            <a:endParaRPr lang="en-GB" sz="2000" dirty="0"/>
          </a:p>
        </p:txBody>
      </p:sp>
      <p:sp>
        <p:nvSpPr>
          <p:cNvPr id="11" name="TextBox 10"/>
          <p:cNvSpPr txBox="1"/>
          <p:nvPr/>
        </p:nvSpPr>
        <p:spPr>
          <a:xfrm>
            <a:off x="7647709" y="2740129"/>
            <a:ext cx="4275117" cy="1631216"/>
          </a:xfrm>
          <a:prstGeom prst="rect">
            <a:avLst/>
          </a:prstGeom>
          <a:noFill/>
        </p:spPr>
        <p:txBody>
          <a:bodyPr wrap="square" rtlCol="0">
            <a:spAutoFit/>
          </a:bodyPr>
          <a:lstStyle/>
          <a:p>
            <a:r>
              <a:rPr lang="en-GB" sz="2000" dirty="0" smtClean="0"/>
              <a:t>Acknowledgement:</a:t>
            </a:r>
          </a:p>
          <a:p>
            <a:r>
              <a:rPr lang="en-GB" sz="2000" dirty="0" err="1" smtClean="0"/>
              <a:t>Immad</a:t>
            </a:r>
            <a:r>
              <a:rPr lang="en-GB" sz="2000" dirty="0" smtClean="0"/>
              <a:t> </a:t>
            </a:r>
            <a:r>
              <a:rPr lang="en-GB" sz="2000" dirty="0" err="1" smtClean="0"/>
              <a:t>Nadeem</a:t>
            </a:r>
            <a:r>
              <a:rPr lang="en-GB" sz="2000" dirty="0" smtClean="0"/>
              <a:t> (</a:t>
            </a:r>
            <a:r>
              <a:rPr lang="en-GB" sz="2000" dirty="0" err="1" smtClean="0"/>
              <a:t>Phd</a:t>
            </a:r>
            <a:r>
              <a:rPr lang="en-GB" sz="2000" dirty="0" smtClean="0"/>
              <a:t> student)</a:t>
            </a:r>
          </a:p>
          <a:p>
            <a:r>
              <a:rPr lang="en-GB" sz="2000" dirty="0" err="1" smtClean="0"/>
              <a:t>Dr.</a:t>
            </a:r>
            <a:r>
              <a:rPr lang="en-GB" sz="2000" dirty="0" smtClean="0"/>
              <a:t> </a:t>
            </a:r>
            <a:r>
              <a:rPr lang="en-GB" sz="2000" dirty="0" err="1" smtClean="0"/>
              <a:t>Hadeel</a:t>
            </a:r>
            <a:r>
              <a:rPr lang="en-GB" sz="2000" dirty="0" smtClean="0"/>
              <a:t> </a:t>
            </a:r>
            <a:r>
              <a:rPr lang="en-GB" sz="2000" dirty="0" err="1" smtClean="0"/>
              <a:t>Hussain</a:t>
            </a:r>
            <a:r>
              <a:rPr lang="en-GB" sz="2000" dirty="0" smtClean="0"/>
              <a:t> (Post-doc)</a:t>
            </a:r>
          </a:p>
          <a:p>
            <a:r>
              <a:rPr lang="en-GB" sz="2000" dirty="0" smtClean="0"/>
              <a:t>Prof. Geoff Thornton (UCL)</a:t>
            </a:r>
          </a:p>
          <a:p>
            <a:r>
              <a:rPr lang="en-GB" sz="2000" dirty="0" smtClean="0"/>
              <a:t>Adam Warne (Technician)</a:t>
            </a:r>
            <a:endParaRPr lang="en-GB" sz="2000" dirty="0"/>
          </a:p>
        </p:txBody>
      </p:sp>
    </p:spTree>
    <p:extLst>
      <p:ext uri="{BB962C8B-B14F-4D97-AF65-F5344CB8AC3E}">
        <p14:creationId xmlns:p14="http://schemas.microsoft.com/office/powerpoint/2010/main" val="28554039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0170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788" y="221308"/>
            <a:ext cx="9389673" cy="523220"/>
          </a:xfrm>
          <a:prstGeom prst="rect">
            <a:avLst/>
          </a:prstGeom>
          <a:noFill/>
          <a:ln w="28575">
            <a:solidFill>
              <a:srgbClr val="CC0000"/>
            </a:solidFill>
          </a:ln>
        </p:spPr>
        <p:txBody>
          <a:bodyPr wrap="square" rtlCol="0">
            <a:spAutoFit/>
          </a:bodyPr>
          <a:lstStyle/>
          <a:p>
            <a:r>
              <a:rPr lang="en-GB" sz="2800" dirty="0" smtClean="0"/>
              <a:t>Introduction: </a:t>
            </a:r>
            <a:r>
              <a:rPr lang="en-GB" sz="2800" dirty="0" err="1" smtClean="0"/>
              <a:t>physico</a:t>
            </a:r>
            <a:r>
              <a:rPr lang="en-GB" sz="2800" dirty="0" smtClean="0"/>
              <a:t>-chemistry of interfaces in ‘real’ conditions</a:t>
            </a:r>
            <a:endParaRPr lang="en-GB" sz="2800" dirty="0"/>
          </a:p>
        </p:txBody>
      </p:sp>
      <p:sp>
        <p:nvSpPr>
          <p:cNvPr id="3" name="TextBox 2"/>
          <p:cNvSpPr txBox="1"/>
          <p:nvPr/>
        </p:nvSpPr>
        <p:spPr>
          <a:xfrm>
            <a:off x="538480" y="975360"/>
            <a:ext cx="11094720" cy="400110"/>
          </a:xfrm>
          <a:prstGeom prst="rect">
            <a:avLst/>
          </a:prstGeom>
          <a:noFill/>
        </p:spPr>
        <p:txBody>
          <a:bodyPr wrap="square" rtlCol="0">
            <a:spAutoFit/>
          </a:bodyPr>
          <a:lstStyle/>
          <a:p>
            <a:r>
              <a:rPr lang="en-GB" sz="2000" dirty="0" err="1" smtClean="0"/>
              <a:t>Physico</a:t>
            </a:r>
            <a:r>
              <a:rPr lang="en-GB" sz="2000" dirty="0" smtClean="0"/>
              <a:t>-chemistry of surfaces </a:t>
            </a:r>
            <a:r>
              <a:rPr lang="en-GB" sz="2000" b="1" dirty="0" smtClean="0"/>
              <a:t>⇒</a:t>
            </a:r>
            <a:r>
              <a:rPr lang="en-GB" sz="2000" dirty="0" smtClean="0"/>
              <a:t> evidence and explain phenomena occurring at surfaces and interfaces</a:t>
            </a:r>
            <a:endParaRPr lang="en-GB" sz="2000" dirty="0"/>
          </a:p>
        </p:txBody>
      </p:sp>
      <p:sp>
        <p:nvSpPr>
          <p:cNvPr id="4" name="TextBox 3"/>
          <p:cNvSpPr txBox="1"/>
          <p:nvPr/>
        </p:nvSpPr>
        <p:spPr>
          <a:xfrm>
            <a:off x="2988" y="6457890"/>
            <a:ext cx="386080" cy="400110"/>
          </a:xfrm>
          <a:prstGeom prst="rect">
            <a:avLst/>
          </a:prstGeom>
          <a:noFill/>
        </p:spPr>
        <p:txBody>
          <a:bodyPr wrap="square" rtlCol="0">
            <a:spAutoFit/>
          </a:bodyPr>
          <a:lstStyle/>
          <a:p>
            <a:r>
              <a:rPr lang="en-GB" sz="2000" dirty="0" smtClean="0"/>
              <a:t>2</a:t>
            </a:r>
            <a:endParaRPr lang="en-GB" sz="2000" dirty="0"/>
          </a:p>
        </p:txBody>
      </p:sp>
      <p:sp>
        <p:nvSpPr>
          <p:cNvPr id="5" name="TextBox 4"/>
          <p:cNvSpPr txBox="1"/>
          <p:nvPr/>
        </p:nvSpPr>
        <p:spPr>
          <a:xfrm>
            <a:off x="3227185" y="1934398"/>
            <a:ext cx="2126130" cy="400110"/>
          </a:xfrm>
          <a:prstGeom prst="rect">
            <a:avLst/>
          </a:prstGeom>
          <a:noFill/>
        </p:spPr>
        <p:txBody>
          <a:bodyPr wrap="square" rtlCol="0">
            <a:spAutoFit/>
          </a:bodyPr>
          <a:lstStyle/>
          <a:p>
            <a:pPr algn="ctr"/>
            <a:r>
              <a:rPr lang="en-GB" sz="2000" dirty="0" smtClean="0"/>
              <a:t>Model conditions</a:t>
            </a:r>
            <a:endParaRPr lang="en-GB" sz="2000" dirty="0"/>
          </a:p>
        </p:txBody>
      </p:sp>
      <p:sp>
        <p:nvSpPr>
          <p:cNvPr id="6" name="TextBox 5"/>
          <p:cNvSpPr txBox="1"/>
          <p:nvPr/>
        </p:nvSpPr>
        <p:spPr>
          <a:xfrm>
            <a:off x="6910633" y="1934398"/>
            <a:ext cx="1945341" cy="400110"/>
          </a:xfrm>
          <a:prstGeom prst="rect">
            <a:avLst/>
          </a:prstGeom>
          <a:noFill/>
        </p:spPr>
        <p:txBody>
          <a:bodyPr wrap="square" rtlCol="0">
            <a:spAutoFit/>
          </a:bodyPr>
          <a:lstStyle/>
          <a:p>
            <a:pPr algn="ctr"/>
            <a:r>
              <a:rPr lang="en-GB" sz="2000" dirty="0" smtClean="0"/>
              <a:t>Real conditions</a:t>
            </a:r>
            <a:endParaRPr lang="en-GB" sz="2000" dirty="0"/>
          </a:p>
        </p:txBody>
      </p:sp>
      <p:sp>
        <p:nvSpPr>
          <p:cNvPr id="8" name="TextBox 7"/>
          <p:cNvSpPr txBox="1"/>
          <p:nvPr/>
        </p:nvSpPr>
        <p:spPr>
          <a:xfrm>
            <a:off x="5618819" y="1880608"/>
            <a:ext cx="935915" cy="523220"/>
          </a:xfrm>
          <a:prstGeom prst="rect">
            <a:avLst/>
          </a:prstGeom>
          <a:noFill/>
        </p:spPr>
        <p:txBody>
          <a:bodyPr wrap="square" rtlCol="0">
            <a:spAutoFit/>
          </a:bodyPr>
          <a:lstStyle/>
          <a:p>
            <a:pPr algn="ctr"/>
            <a:r>
              <a:rPr lang="en-GB" sz="2800" dirty="0" smtClean="0"/>
              <a:t>VS</a:t>
            </a:r>
            <a:endParaRPr lang="en-GB" dirty="0"/>
          </a:p>
        </p:txBody>
      </p:sp>
      <p:sp>
        <p:nvSpPr>
          <p:cNvPr id="9" name="Oval 8"/>
          <p:cNvSpPr/>
          <p:nvPr/>
        </p:nvSpPr>
        <p:spPr>
          <a:xfrm>
            <a:off x="3227186" y="1632418"/>
            <a:ext cx="2126129" cy="1043492"/>
          </a:xfrm>
          <a:prstGeom prst="ellipse">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6820238" y="1620472"/>
            <a:ext cx="2126129" cy="1043492"/>
          </a:xfrm>
          <a:prstGeom prst="ellipse">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p:cNvCxnSpPr>
            <a:stCxn id="9" idx="3"/>
          </p:cNvCxnSpPr>
          <p:nvPr/>
        </p:nvCxnSpPr>
        <p:spPr>
          <a:xfrm flipH="1">
            <a:off x="2702377" y="2523094"/>
            <a:ext cx="836173" cy="619009"/>
          </a:xfrm>
          <a:prstGeom prst="straightConnector1">
            <a:avLst/>
          </a:prstGeom>
          <a:ln w="28575">
            <a:solidFill>
              <a:srgbClr val="CC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5"/>
          </p:cNvCxnSpPr>
          <p:nvPr/>
        </p:nvCxnSpPr>
        <p:spPr>
          <a:xfrm>
            <a:off x="8635003" y="2511148"/>
            <a:ext cx="645301" cy="557033"/>
          </a:xfrm>
          <a:prstGeom prst="straightConnector1">
            <a:avLst/>
          </a:prstGeom>
          <a:ln w="28575">
            <a:solidFill>
              <a:srgbClr val="CC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85436" y="3225184"/>
            <a:ext cx="6181581" cy="1323439"/>
          </a:xfrm>
          <a:prstGeom prst="rect">
            <a:avLst/>
          </a:prstGeom>
          <a:noFill/>
        </p:spPr>
        <p:txBody>
          <a:bodyPr wrap="square" rtlCol="0">
            <a:spAutoFit/>
          </a:bodyPr>
          <a:lstStyle/>
          <a:p>
            <a:pPr marL="342900" indent="-342900">
              <a:buFont typeface="Arial" panose="020B0604020202020204" pitchFamily="34" charset="0"/>
              <a:buChar char="•"/>
            </a:pPr>
            <a:r>
              <a:rPr lang="en-GB" sz="2000" dirty="0" smtClean="0"/>
              <a:t>Simplify the interpretation</a:t>
            </a:r>
          </a:p>
          <a:p>
            <a:pPr marL="342900" indent="-342900">
              <a:buFont typeface="Arial" panose="020B0604020202020204" pitchFamily="34" charset="0"/>
              <a:buChar char="•"/>
            </a:pPr>
            <a:r>
              <a:rPr lang="en-GB" sz="2000" dirty="0" smtClean="0"/>
              <a:t>Theoretically easier to investigate</a:t>
            </a:r>
          </a:p>
          <a:p>
            <a:pPr marL="342900" indent="-342900">
              <a:buFont typeface="Arial" panose="020B0604020202020204" pitchFamily="34" charset="0"/>
              <a:buChar char="•"/>
            </a:pPr>
            <a:r>
              <a:rPr lang="en-GB" sz="2000" dirty="0" smtClean="0"/>
              <a:t>Make the system compatible with specific investigation method </a:t>
            </a:r>
            <a:endParaRPr lang="en-GB" sz="2000" dirty="0"/>
          </a:p>
        </p:txBody>
      </p:sp>
      <p:sp>
        <p:nvSpPr>
          <p:cNvPr id="19" name="TextBox 18"/>
          <p:cNvSpPr txBox="1"/>
          <p:nvPr/>
        </p:nvSpPr>
        <p:spPr>
          <a:xfrm>
            <a:off x="7407087" y="3104377"/>
            <a:ext cx="4784913" cy="707886"/>
          </a:xfrm>
          <a:prstGeom prst="rect">
            <a:avLst/>
          </a:prstGeom>
          <a:noFill/>
        </p:spPr>
        <p:txBody>
          <a:bodyPr wrap="square" rtlCol="0">
            <a:spAutoFit/>
          </a:bodyPr>
          <a:lstStyle/>
          <a:p>
            <a:pPr marL="342900" indent="-342900">
              <a:buFont typeface="Arial" panose="020B0604020202020204" pitchFamily="34" charset="0"/>
              <a:buChar char="•"/>
            </a:pPr>
            <a:r>
              <a:rPr lang="en-GB" sz="2000" dirty="0" smtClean="0"/>
              <a:t>Closer to development phase</a:t>
            </a:r>
          </a:p>
          <a:p>
            <a:pPr marL="342900" indent="-342900">
              <a:buFont typeface="Arial" panose="020B0604020202020204" pitchFamily="34" charset="0"/>
              <a:buChar char="•"/>
            </a:pPr>
            <a:r>
              <a:rPr lang="en-GB" sz="2000" dirty="0" smtClean="0"/>
              <a:t>May involve new, complex mechanisms</a:t>
            </a:r>
            <a:endParaRPr lang="en-GB" sz="2000" dirty="0"/>
          </a:p>
        </p:txBody>
      </p:sp>
      <p:sp>
        <p:nvSpPr>
          <p:cNvPr id="24" name="Oval 23"/>
          <p:cNvSpPr/>
          <p:nvPr/>
        </p:nvSpPr>
        <p:spPr>
          <a:xfrm>
            <a:off x="-96369" y="6457890"/>
            <a:ext cx="485437" cy="485437"/>
          </a:xfrm>
          <a:prstGeom prst="ellipse">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71561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39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2342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788" y="221308"/>
            <a:ext cx="9389673" cy="523220"/>
          </a:xfrm>
          <a:prstGeom prst="rect">
            <a:avLst/>
          </a:prstGeom>
          <a:noFill/>
          <a:ln w="28575">
            <a:solidFill>
              <a:srgbClr val="CC0000"/>
            </a:solidFill>
          </a:ln>
        </p:spPr>
        <p:txBody>
          <a:bodyPr wrap="square" rtlCol="0">
            <a:spAutoFit/>
          </a:bodyPr>
          <a:lstStyle/>
          <a:p>
            <a:r>
              <a:rPr lang="en-GB" sz="2800" dirty="0" smtClean="0"/>
              <a:t>Introduction: </a:t>
            </a:r>
            <a:r>
              <a:rPr lang="en-GB" sz="2800" dirty="0" err="1" smtClean="0"/>
              <a:t>physico</a:t>
            </a:r>
            <a:r>
              <a:rPr lang="en-GB" sz="2800" dirty="0" smtClean="0"/>
              <a:t>-chemistry of interfaces in ‘real’ conditions</a:t>
            </a:r>
            <a:endParaRPr lang="en-GB" sz="2800" dirty="0"/>
          </a:p>
        </p:txBody>
      </p:sp>
      <p:sp>
        <p:nvSpPr>
          <p:cNvPr id="3" name="TextBox 2"/>
          <p:cNvSpPr txBox="1"/>
          <p:nvPr/>
        </p:nvSpPr>
        <p:spPr>
          <a:xfrm>
            <a:off x="538480" y="975360"/>
            <a:ext cx="11094720" cy="400110"/>
          </a:xfrm>
          <a:prstGeom prst="rect">
            <a:avLst/>
          </a:prstGeom>
          <a:noFill/>
        </p:spPr>
        <p:txBody>
          <a:bodyPr wrap="square" rtlCol="0">
            <a:spAutoFit/>
          </a:bodyPr>
          <a:lstStyle/>
          <a:p>
            <a:r>
              <a:rPr lang="en-GB" sz="2000" dirty="0" err="1" smtClean="0"/>
              <a:t>Physico</a:t>
            </a:r>
            <a:r>
              <a:rPr lang="en-GB" sz="2000" dirty="0" smtClean="0"/>
              <a:t>-chemistry of surfaces </a:t>
            </a:r>
            <a:r>
              <a:rPr lang="en-GB" sz="2000" b="1" dirty="0" smtClean="0"/>
              <a:t>⇒</a:t>
            </a:r>
            <a:r>
              <a:rPr lang="en-GB" sz="2000" dirty="0" smtClean="0"/>
              <a:t> evidence and explain phenomena occurring at surfaces and interfaces</a:t>
            </a:r>
            <a:endParaRPr lang="en-GB" sz="2000" dirty="0"/>
          </a:p>
        </p:txBody>
      </p:sp>
      <p:sp>
        <p:nvSpPr>
          <p:cNvPr id="4" name="TextBox 3"/>
          <p:cNvSpPr txBox="1"/>
          <p:nvPr/>
        </p:nvSpPr>
        <p:spPr>
          <a:xfrm>
            <a:off x="2988" y="6457890"/>
            <a:ext cx="386080" cy="400110"/>
          </a:xfrm>
          <a:prstGeom prst="rect">
            <a:avLst/>
          </a:prstGeom>
          <a:noFill/>
        </p:spPr>
        <p:txBody>
          <a:bodyPr wrap="square" rtlCol="0">
            <a:spAutoFit/>
          </a:bodyPr>
          <a:lstStyle/>
          <a:p>
            <a:r>
              <a:rPr lang="en-GB" sz="2000" dirty="0" smtClean="0"/>
              <a:t>2</a:t>
            </a:r>
            <a:endParaRPr lang="en-GB" sz="2000" dirty="0"/>
          </a:p>
        </p:txBody>
      </p:sp>
      <p:sp>
        <p:nvSpPr>
          <p:cNvPr id="6" name="TextBox 5"/>
          <p:cNvSpPr txBox="1"/>
          <p:nvPr/>
        </p:nvSpPr>
        <p:spPr>
          <a:xfrm>
            <a:off x="6910633" y="1934398"/>
            <a:ext cx="1945341" cy="400110"/>
          </a:xfrm>
          <a:prstGeom prst="rect">
            <a:avLst/>
          </a:prstGeom>
          <a:noFill/>
        </p:spPr>
        <p:txBody>
          <a:bodyPr wrap="square" rtlCol="0">
            <a:spAutoFit/>
          </a:bodyPr>
          <a:lstStyle/>
          <a:p>
            <a:pPr algn="ctr"/>
            <a:r>
              <a:rPr lang="en-GB" sz="2000" dirty="0" smtClean="0"/>
              <a:t>Real conditions</a:t>
            </a:r>
            <a:endParaRPr lang="en-GB" sz="2000" dirty="0"/>
          </a:p>
        </p:txBody>
      </p:sp>
      <p:sp>
        <p:nvSpPr>
          <p:cNvPr id="8" name="TextBox 7"/>
          <p:cNvSpPr txBox="1"/>
          <p:nvPr/>
        </p:nvSpPr>
        <p:spPr>
          <a:xfrm>
            <a:off x="5618819" y="1880608"/>
            <a:ext cx="935915" cy="523220"/>
          </a:xfrm>
          <a:prstGeom prst="rect">
            <a:avLst/>
          </a:prstGeom>
          <a:noFill/>
        </p:spPr>
        <p:txBody>
          <a:bodyPr wrap="square" rtlCol="0">
            <a:spAutoFit/>
          </a:bodyPr>
          <a:lstStyle/>
          <a:p>
            <a:pPr algn="ctr"/>
            <a:r>
              <a:rPr lang="en-GB" sz="2800" dirty="0" smtClean="0"/>
              <a:t>VS</a:t>
            </a:r>
            <a:endParaRPr lang="en-GB" dirty="0"/>
          </a:p>
        </p:txBody>
      </p:sp>
      <p:sp>
        <p:nvSpPr>
          <p:cNvPr id="9" name="Oval 8"/>
          <p:cNvSpPr/>
          <p:nvPr/>
        </p:nvSpPr>
        <p:spPr>
          <a:xfrm>
            <a:off x="3227186" y="1632418"/>
            <a:ext cx="2126129" cy="1043492"/>
          </a:xfrm>
          <a:prstGeom prst="ellipse">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6820238" y="1620472"/>
            <a:ext cx="2126129" cy="1043492"/>
          </a:xfrm>
          <a:prstGeom prst="ellipse">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p:cNvCxnSpPr>
            <a:stCxn id="9" idx="3"/>
          </p:cNvCxnSpPr>
          <p:nvPr/>
        </p:nvCxnSpPr>
        <p:spPr>
          <a:xfrm flipH="1">
            <a:off x="2702377" y="2523094"/>
            <a:ext cx="836173" cy="619009"/>
          </a:xfrm>
          <a:prstGeom prst="straightConnector1">
            <a:avLst/>
          </a:prstGeom>
          <a:ln w="28575">
            <a:solidFill>
              <a:srgbClr val="CC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5"/>
          </p:cNvCxnSpPr>
          <p:nvPr/>
        </p:nvCxnSpPr>
        <p:spPr>
          <a:xfrm>
            <a:off x="8635003" y="2511148"/>
            <a:ext cx="645301" cy="557033"/>
          </a:xfrm>
          <a:prstGeom prst="straightConnector1">
            <a:avLst/>
          </a:prstGeom>
          <a:ln w="28575">
            <a:solidFill>
              <a:srgbClr val="CC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278490" y="2555064"/>
            <a:ext cx="1586753" cy="707886"/>
          </a:xfrm>
          <a:prstGeom prst="rect">
            <a:avLst/>
          </a:prstGeom>
          <a:noFill/>
        </p:spPr>
        <p:txBody>
          <a:bodyPr wrap="square" rtlCol="0">
            <a:spAutoFit/>
          </a:bodyPr>
          <a:lstStyle/>
          <a:p>
            <a:pPr algn="ctr"/>
            <a:r>
              <a:rPr lang="en-GB" sz="2000" dirty="0" smtClean="0"/>
              <a:t>Pressure gap</a:t>
            </a:r>
          </a:p>
          <a:p>
            <a:pPr algn="ctr"/>
            <a:r>
              <a:rPr lang="en-GB" sz="2000" dirty="0" smtClean="0"/>
              <a:t>Material gap</a:t>
            </a:r>
            <a:endParaRPr lang="en-GB" sz="2000" dirty="0"/>
          </a:p>
        </p:txBody>
      </p:sp>
      <p:sp>
        <p:nvSpPr>
          <p:cNvPr id="19" name="TextBox 18"/>
          <p:cNvSpPr txBox="1"/>
          <p:nvPr/>
        </p:nvSpPr>
        <p:spPr>
          <a:xfrm>
            <a:off x="7407087" y="3104377"/>
            <a:ext cx="4784913" cy="707886"/>
          </a:xfrm>
          <a:prstGeom prst="rect">
            <a:avLst/>
          </a:prstGeom>
          <a:noFill/>
        </p:spPr>
        <p:txBody>
          <a:bodyPr wrap="square" rtlCol="0">
            <a:spAutoFit/>
          </a:bodyPr>
          <a:lstStyle/>
          <a:p>
            <a:pPr marL="342900" indent="-342900">
              <a:buFont typeface="Arial" panose="020B0604020202020204" pitchFamily="34" charset="0"/>
              <a:buChar char="•"/>
            </a:pPr>
            <a:r>
              <a:rPr lang="en-GB" sz="2000" dirty="0" smtClean="0"/>
              <a:t>Closer to development phase</a:t>
            </a:r>
          </a:p>
          <a:p>
            <a:pPr marL="342900" indent="-342900">
              <a:buFont typeface="Arial" panose="020B0604020202020204" pitchFamily="34" charset="0"/>
              <a:buChar char="•"/>
            </a:pPr>
            <a:r>
              <a:rPr lang="en-GB" sz="2000" dirty="0" smtClean="0"/>
              <a:t>May involve new, complex mechanisms</a:t>
            </a:r>
            <a:endParaRPr lang="en-GB" sz="2000" dirty="0"/>
          </a:p>
        </p:txBody>
      </p:sp>
      <p:sp>
        <p:nvSpPr>
          <p:cNvPr id="21" name="TextBox 20"/>
          <p:cNvSpPr txBox="1"/>
          <p:nvPr/>
        </p:nvSpPr>
        <p:spPr>
          <a:xfrm>
            <a:off x="4587579" y="4134668"/>
            <a:ext cx="5109882" cy="1015663"/>
          </a:xfrm>
          <a:prstGeom prst="rect">
            <a:avLst/>
          </a:prstGeom>
          <a:noFill/>
        </p:spPr>
        <p:txBody>
          <a:bodyPr wrap="square" rtlCol="0">
            <a:spAutoFit/>
          </a:bodyPr>
          <a:lstStyle/>
          <a:p>
            <a:r>
              <a:rPr lang="en-GB" sz="2000" dirty="0" smtClean="0"/>
              <a:t>→   Near ambient pressure XPS</a:t>
            </a:r>
          </a:p>
          <a:p>
            <a:r>
              <a:rPr lang="en-GB" sz="2000" dirty="0" smtClean="0"/>
              <a:t>→   Ambient pressure / liquid phase STM</a:t>
            </a:r>
          </a:p>
          <a:p>
            <a:r>
              <a:rPr lang="en-GB" sz="2000" dirty="0" smtClean="0"/>
              <a:t>→   Environmental HRTEM</a:t>
            </a:r>
            <a:endParaRPr lang="en-GB" sz="2000" dirty="0"/>
          </a:p>
        </p:txBody>
      </p:sp>
      <p:sp>
        <p:nvSpPr>
          <p:cNvPr id="22" name="Down Arrow 21"/>
          <p:cNvSpPr/>
          <p:nvPr/>
        </p:nvSpPr>
        <p:spPr>
          <a:xfrm>
            <a:off x="5843195" y="3385866"/>
            <a:ext cx="505609" cy="630942"/>
          </a:xfrm>
          <a:prstGeom prst="down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p:cNvSpPr/>
          <p:nvPr/>
        </p:nvSpPr>
        <p:spPr>
          <a:xfrm>
            <a:off x="-96369" y="6457890"/>
            <a:ext cx="485437" cy="485437"/>
          </a:xfrm>
          <a:prstGeom prst="ellipse">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3227185" y="1934398"/>
            <a:ext cx="2126130" cy="400110"/>
          </a:xfrm>
          <a:prstGeom prst="rect">
            <a:avLst/>
          </a:prstGeom>
          <a:noFill/>
        </p:spPr>
        <p:txBody>
          <a:bodyPr wrap="square" rtlCol="0">
            <a:spAutoFit/>
          </a:bodyPr>
          <a:lstStyle/>
          <a:p>
            <a:pPr algn="ctr"/>
            <a:r>
              <a:rPr lang="en-GB" sz="2000" dirty="0" smtClean="0"/>
              <a:t>Model conditions</a:t>
            </a:r>
            <a:endParaRPr lang="en-GB" sz="2000" dirty="0"/>
          </a:p>
        </p:txBody>
      </p:sp>
      <p:sp>
        <p:nvSpPr>
          <p:cNvPr id="25" name="TextBox 24"/>
          <p:cNvSpPr txBox="1"/>
          <p:nvPr/>
        </p:nvSpPr>
        <p:spPr>
          <a:xfrm>
            <a:off x="485436" y="3225184"/>
            <a:ext cx="5024113" cy="1323439"/>
          </a:xfrm>
          <a:prstGeom prst="rect">
            <a:avLst/>
          </a:prstGeom>
          <a:noFill/>
        </p:spPr>
        <p:txBody>
          <a:bodyPr wrap="square" rtlCol="0">
            <a:spAutoFit/>
          </a:bodyPr>
          <a:lstStyle/>
          <a:p>
            <a:pPr marL="342900" indent="-342900">
              <a:buFont typeface="Arial" panose="020B0604020202020204" pitchFamily="34" charset="0"/>
              <a:buChar char="•"/>
            </a:pPr>
            <a:r>
              <a:rPr lang="en-GB" sz="2000" dirty="0" smtClean="0"/>
              <a:t>Simplify the interpretation</a:t>
            </a:r>
          </a:p>
          <a:p>
            <a:pPr marL="342900" indent="-342900">
              <a:buFont typeface="Arial" panose="020B0604020202020204" pitchFamily="34" charset="0"/>
              <a:buChar char="•"/>
            </a:pPr>
            <a:r>
              <a:rPr lang="en-GB" sz="2000" dirty="0" smtClean="0"/>
              <a:t>Theoretically easier to investigate</a:t>
            </a:r>
          </a:p>
          <a:p>
            <a:pPr marL="342900" indent="-342900">
              <a:buFont typeface="Arial" panose="020B0604020202020204" pitchFamily="34" charset="0"/>
              <a:buChar char="•"/>
            </a:pPr>
            <a:r>
              <a:rPr lang="en-GB" sz="2000" dirty="0" smtClean="0"/>
              <a:t>Make the system compatible with specific investigation method </a:t>
            </a:r>
            <a:endParaRPr lang="en-GB" sz="2000" dirty="0"/>
          </a:p>
        </p:txBody>
      </p:sp>
    </p:spTree>
    <p:extLst>
      <p:ext uri="{BB962C8B-B14F-4D97-AF65-F5344CB8AC3E}">
        <p14:creationId xmlns:p14="http://schemas.microsoft.com/office/powerpoint/2010/main" val="37167858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788" y="221308"/>
            <a:ext cx="9389673" cy="523220"/>
          </a:xfrm>
          <a:prstGeom prst="rect">
            <a:avLst/>
          </a:prstGeom>
          <a:noFill/>
          <a:ln w="28575">
            <a:solidFill>
              <a:srgbClr val="CC0000"/>
            </a:solidFill>
          </a:ln>
        </p:spPr>
        <p:txBody>
          <a:bodyPr wrap="square" rtlCol="0">
            <a:spAutoFit/>
          </a:bodyPr>
          <a:lstStyle/>
          <a:p>
            <a:r>
              <a:rPr lang="en-GB" sz="2800" dirty="0" smtClean="0"/>
              <a:t>Introduction: </a:t>
            </a:r>
            <a:r>
              <a:rPr lang="en-GB" sz="2800" dirty="0" err="1" smtClean="0"/>
              <a:t>physico</a:t>
            </a:r>
            <a:r>
              <a:rPr lang="en-GB" sz="2800" dirty="0" smtClean="0"/>
              <a:t>-chemistry of interfaces in ‘real’ conditions</a:t>
            </a:r>
            <a:endParaRPr lang="en-GB" sz="2800" dirty="0"/>
          </a:p>
        </p:txBody>
      </p:sp>
      <p:sp>
        <p:nvSpPr>
          <p:cNvPr id="3" name="TextBox 2"/>
          <p:cNvSpPr txBox="1"/>
          <p:nvPr/>
        </p:nvSpPr>
        <p:spPr>
          <a:xfrm>
            <a:off x="538480" y="975360"/>
            <a:ext cx="11094720" cy="400110"/>
          </a:xfrm>
          <a:prstGeom prst="rect">
            <a:avLst/>
          </a:prstGeom>
          <a:noFill/>
        </p:spPr>
        <p:txBody>
          <a:bodyPr wrap="square" rtlCol="0">
            <a:spAutoFit/>
          </a:bodyPr>
          <a:lstStyle/>
          <a:p>
            <a:r>
              <a:rPr lang="en-GB" sz="2000" dirty="0" err="1" smtClean="0"/>
              <a:t>Physico</a:t>
            </a:r>
            <a:r>
              <a:rPr lang="en-GB" sz="2000" dirty="0" smtClean="0"/>
              <a:t>-chemistry of surfaces </a:t>
            </a:r>
            <a:r>
              <a:rPr lang="en-GB" sz="2000" b="1" dirty="0" smtClean="0"/>
              <a:t>⇒</a:t>
            </a:r>
            <a:r>
              <a:rPr lang="en-GB" sz="2000" dirty="0" smtClean="0"/>
              <a:t> evidence and explain phenomena occurring at surfaces and interfaces</a:t>
            </a:r>
            <a:endParaRPr lang="en-GB" sz="2000" dirty="0"/>
          </a:p>
        </p:txBody>
      </p:sp>
      <p:sp>
        <p:nvSpPr>
          <p:cNvPr id="4" name="TextBox 3"/>
          <p:cNvSpPr txBox="1"/>
          <p:nvPr/>
        </p:nvSpPr>
        <p:spPr>
          <a:xfrm>
            <a:off x="2988" y="6457890"/>
            <a:ext cx="386080" cy="400110"/>
          </a:xfrm>
          <a:prstGeom prst="rect">
            <a:avLst/>
          </a:prstGeom>
          <a:noFill/>
        </p:spPr>
        <p:txBody>
          <a:bodyPr wrap="square" rtlCol="0">
            <a:spAutoFit/>
          </a:bodyPr>
          <a:lstStyle/>
          <a:p>
            <a:r>
              <a:rPr lang="en-GB" sz="2000" dirty="0" smtClean="0"/>
              <a:t>2</a:t>
            </a:r>
            <a:endParaRPr lang="en-GB" sz="2000" dirty="0"/>
          </a:p>
        </p:txBody>
      </p:sp>
      <p:sp>
        <p:nvSpPr>
          <p:cNvPr id="6" name="TextBox 5"/>
          <p:cNvSpPr txBox="1"/>
          <p:nvPr/>
        </p:nvSpPr>
        <p:spPr>
          <a:xfrm>
            <a:off x="6910633" y="1934398"/>
            <a:ext cx="1945341" cy="400110"/>
          </a:xfrm>
          <a:prstGeom prst="rect">
            <a:avLst/>
          </a:prstGeom>
          <a:noFill/>
        </p:spPr>
        <p:txBody>
          <a:bodyPr wrap="square" rtlCol="0">
            <a:spAutoFit/>
          </a:bodyPr>
          <a:lstStyle/>
          <a:p>
            <a:pPr algn="ctr"/>
            <a:r>
              <a:rPr lang="en-GB" sz="2000" dirty="0" smtClean="0"/>
              <a:t>Real conditions</a:t>
            </a:r>
            <a:endParaRPr lang="en-GB" sz="2000" dirty="0"/>
          </a:p>
        </p:txBody>
      </p:sp>
      <p:sp>
        <p:nvSpPr>
          <p:cNvPr id="8" name="TextBox 7"/>
          <p:cNvSpPr txBox="1"/>
          <p:nvPr/>
        </p:nvSpPr>
        <p:spPr>
          <a:xfrm>
            <a:off x="5618819" y="1880608"/>
            <a:ext cx="935915" cy="523220"/>
          </a:xfrm>
          <a:prstGeom prst="rect">
            <a:avLst/>
          </a:prstGeom>
          <a:noFill/>
        </p:spPr>
        <p:txBody>
          <a:bodyPr wrap="square" rtlCol="0">
            <a:spAutoFit/>
          </a:bodyPr>
          <a:lstStyle/>
          <a:p>
            <a:pPr algn="ctr"/>
            <a:r>
              <a:rPr lang="en-GB" sz="2800" dirty="0" smtClean="0"/>
              <a:t>VS</a:t>
            </a:r>
            <a:endParaRPr lang="en-GB" dirty="0"/>
          </a:p>
        </p:txBody>
      </p:sp>
      <p:sp>
        <p:nvSpPr>
          <p:cNvPr id="9" name="Oval 8"/>
          <p:cNvSpPr/>
          <p:nvPr/>
        </p:nvSpPr>
        <p:spPr>
          <a:xfrm>
            <a:off x="3227186" y="1632418"/>
            <a:ext cx="2126129" cy="1043492"/>
          </a:xfrm>
          <a:prstGeom prst="ellipse">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6820238" y="1620472"/>
            <a:ext cx="2126129" cy="1043492"/>
          </a:xfrm>
          <a:prstGeom prst="ellipse">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p:cNvCxnSpPr>
            <a:stCxn id="9" idx="3"/>
          </p:cNvCxnSpPr>
          <p:nvPr/>
        </p:nvCxnSpPr>
        <p:spPr>
          <a:xfrm flipH="1">
            <a:off x="2702377" y="2523094"/>
            <a:ext cx="836173" cy="619009"/>
          </a:xfrm>
          <a:prstGeom prst="straightConnector1">
            <a:avLst/>
          </a:prstGeom>
          <a:ln w="28575">
            <a:solidFill>
              <a:srgbClr val="CC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5"/>
          </p:cNvCxnSpPr>
          <p:nvPr/>
        </p:nvCxnSpPr>
        <p:spPr>
          <a:xfrm>
            <a:off x="8635003" y="2511148"/>
            <a:ext cx="645301" cy="557033"/>
          </a:xfrm>
          <a:prstGeom prst="straightConnector1">
            <a:avLst/>
          </a:prstGeom>
          <a:ln w="28575">
            <a:solidFill>
              <a:srgbClr val="CC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278490" y="2555064"/>
            <a:ext cx="1586753" cy="707886"/>
          </a:xfrm>
          <a:prstGeom prst="rect">
            <a:avLst/>
          </a:prstGeom>
          <a:noFill/>
        </p:spPr>
        <p:txBody>
          <a:bodyPr wrap="square" rtlCol="0">
            <a:spAutoFit/>
          </a:bodyPr>
          <a:lstStyle/>
          <a:p>
            <a:pPr algn="ctr"/>
            <a:r>
              <a:rPr lang="en-GB" sz="2000" dirty="0" smtClean="0"/>
              <a:t>Pressure gap</a:t>
            </a:r>
          </a:p>
          <a:p>
            <a:pPr algn="ctr"/>
            <a:r>
              <a:rPr lang="en-GB" sz="2000" dirty="0" smtClean="0"/>
              <a:t>Material gap</a:t>
            </a:r>
            <a:endParaRPr lang="en-GB" sz="2000" dirty="0"/>
          </a:p>
        </p:txBody>
      </p:sp>
      <p:sp>
        <p:nvSpPr>
          <p:cNvPr id="19" name="TextBox 18"/>
          <p:cNvSpPr txBox="1"/>
          <p:nvPr/>
        </p:nvSpPr>
        <p:spPr>
          <a:xfrm>
            <a:off x="7407087" y="3104377"/>
            <a:ext cx="4784913" cy="707886"/>
          </a:xfrm>
          <a:prstGeom prst="rect">
            <a:avLst/>
          </a:prstGeom>
          <a:noFill/>
        </p:spPr>
        <p:txBody>
          <a:bodyPr wrap="square" rtlCol="0">
            <a:spAutoFit/>
          </a:bodyPr>
          <a:lstStyle/>
          <a:p>
            <a:pPr marL="342900" indent="-342900">
              <a:buFont typeface="Arial" panose="020B0604020202020204" pitchFamily="34" charset="0"/>
              <a:buChar char="•"/>
            </a:pPr>
            <a:r>
              <a:rPr lang="en-GB" sz="2000" dirty="0" smtClean="0"/>
              <a:t>Closer to development phase</a:t>
            </a:r>
          </a:p>
          <a:p>
            <a:pPr marL="342900" indent="-342900">
              <a:buFont typeface="Arial" panose="020B0604020202020204" pitchFamily="34" charset="0"/>
              <a:buChar char="•"/>
            </a:pPr>
            <a:r>
              <a:rPr lang="en-GB" sz="2000" dirty="0" smtClean="0"/>
              <a:t>May involve new, complex mechanisms</a:t>
            </a:r>
            <a:endParaRPr lang="en-GB" sz="2000" dirty="0"/>
          </a:p>
        </p:txBody>
      </p:sp>
      <p:sp>
        <p:nvSpPr>
          <p:cNvPr id="21" name="TextBox 20"/>
          <p:cNvSpPr txBox="1"/>
          <p:nvPr/>
        </p:nvSpPr>
        <p:spPr>
          <a:xfrm>
            <a:off x="4587579" y="4134668"/>
            <a:ext cx="5109882" cy="1015663"/>
          </a:xfrm>
          <a:prstGeom prst="rect">
            <a:avLst/>
          </a:prstGeom>
          <a:noFill/>
        </p:spPr>
        <p:txBody>
          <a:bodyPr wrap="square" rtlCol="0">
            <a:spAutoFit/>
          </a:bodyPr>
          <a:lstStyle/>
          <a:p>
            <a:r>
              <a:rPr lang="en-GB" sz="2000" dirty="0" smtClean="0"/>
              <a:t>→   Near ambient pressure XPS</a:t>
            </a:r>
          </a:p>
          <a:p>
            <a:r>
              <a:rPr lang="en-GB" sz="2000" dirty="0" smtClean="0"/>
              <a:t>→   Ambient pressure / liquid phase STM</a:t>
            </a:r>
          </a:p>
          <a:p>
            <a:r>
              <a:rPr lang="en-GB" sz="2000" dirty="0" smtClean="0"/>
              <a:t>→   Environmental HRTEM</a:t>
            </a:r>
            <a:endParaRPr lang="en-GB" sz="2000" dirty="0"/>
          </a:p>
        </p:txBody>
      </p:sp>
      <p:sp>
        <p:nvSpPr>
          <p:cNvPr id="22" name="Down Arrow 21"/>
          <p:cNvSpPr/>
          <p:nvPr/>
        </p:nvSpPr>
        <p:spPr>
          <a:xfrm>
            <a:off x="5843195" y="3385866"/>
            <a:ext cx="505609" cy="630942"/>
          </a:xfrm>
          <a:prstGeom prst="down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p:cNvSpPr txBox="1"/>
          <p:nvPr/>
        </p:nvSpPr>
        <p:spPr>
          <a:xfrm>
            <a:off x="540269" y="5516863"/>
            <a:ext cx="11094720" cy="1015663"/>
          </a:xfrm>
          <a:prstGeom prst="rect">
            <a:avLst/>
          </a:prstGeom>
          <a:noFill/>
        </p:spPr>
        <p:txBody>
          <a:bodyPr wrap="square" rtlCol="0">
            <a:spAutoFit/>
          </a:bodyPr>
          <a:lstStyle/>
          <a:p>
            <a:r>
              <a:rPr lang="en-GB" sz="2000" dirty="0" smtClean="0"/>
              <a:t>Reactions at the solid/liquid interface are difficult to study due to the high absorption of the liquid phase</a:t>
            </a:r>
          </a:p>
          <a:p>
            <a:r>
              <a:rPr lang="en-GB" sz="2000" dirty="0" smtClean="0"/>
              <a:t>    →   Structural investigation using Surface X-ray Diffraction (</a:t>
            </a:r>
            <a:r>
              <a:rPr lang="el-GR" sz="2000" dirty="0" smtClean="0"/>
              <a:t>ν</a:t>
            </a:r>
            <a:r>
              <a:rPr lang="fr-FR" sz="2000" dirty="0" smtClean="0"/>
              <a:t> &gt; 10 keV</a:t>
            </a:r>
            <a:r>
              <a:rPr lang="en-GB" sz="2000" dirty="0" smtClean="0"/>
              <a:t>)</a:t>
            </a:r>
          </a:p>
          <a:p>
            <a:r>
              <a:rPr lang="en-GB" sz="2000" dirty="0" smtClean="0"/>
              <a:t>    →   Development of a versatile cell for multi environmental purpose</a:t>
            </a:r>
            <a:endParaRPr lang="en-GB" sz="2000" dirty="0"/>
          </a:p>
        </p:txBody>
      </p:sp>
      <p:sp>
        <p:nvSpPr>
          <p:cNvPr id="24" name="Oval 23"/>
          <p:cNvSpPr/>
          <p:nvPr/>
        </p:nvSpPr>
        <p:spPr>
          <a:xfrm>
            <a:off x="-96369" y="6457890"/>
            <a:ext cx="485437" cy="485437"/>
          </a:xfrm>
          <a:prstGeom prst="ellipse">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3227185" y="1934398"/>
            <a:ext cx="2126130" cy="400110"/>
          </a:xfrm>
          <a:prstGeom prst="rect">
            <a:avLst/>
          </a:prstGeom>
          <a:noFill/>
        </p:spPr>
        <p:txBody>
          <a:bodyPr wrap="square" rtlCol="0">
            <a:spAutoFit/>
          </a:bodyPr>
          <a:lstStyle/>
          <a:p>
            <a:pPr algn="ctr"/>
            <a:r>
              <a:rPr lang="en-GB" sz="2000" dirty="0" smtClean="0"/>
              <a:t>Model conditions</a:t>
            </a:r>
            <a:endParaRPr lang="en-GB" sz="2000" dirty="0"/>
          </a:p>
        </p:txBody>
      </p:sp>
      <p:sp>
        <p:nvSpPr>
          <p:cNvPr id="25" name="TextBox 24"/>
          <p:cNvSpPr txBox="1"/>
          <p:nvPr/>
        </p:nvSpPr>
        <p:spPr>
          <a:xfrm>
            <a:off x="485436" y="3225184"/>
            <a:ext cx="6181581" cy="1323439"/>
          </a:xfrm>
          <a:prstGeom prst="rect">
            <a:avLst/>
          </a:prstGeom>
          <a:noFill/>
        </p:spPr>
        <p:txBody>
          <a:bodyPr wrap="square" rtlCol="0">
            <a:spAutoFit/>
          </a:bodyPr>
          <a:lstStyle/>
          <a:p>
            <a:pPr marL="342900" indent="-342900">
              <a:buFont typeface="Arial" panose="020B0604020202020204" pitchFamily="34" charset="0"/>
              <a:buChar char="•"/>
            </a:pPr>
            <a:r>
              <a:rPr lang="en-GB" sz="2000" dirty="0" smtClean="0"/>
              <a:t>Simplify the interpretation</a:t>
            </a:r>
          </a:p>
          <a:p>
            <a:pPr marL="342900" indent="-342900">
              <a:buFont typeface="Arial" panose="020B0604020202020204" pitchFamily="34" charset="0"/>
              <a:buChar char="•"/>
            </a:pPr>
            <a:r>
              <a:rPr lang="en-GB" sz="2000" dirty="0" smtClean="0"/>
              <a:t>Theoretically easier to investigate</a:t>
            </a:r>
          </a:p>
          <a:p>
            <a:pPr marL="342900" indent="-342900">
              <a:buFont typeface="Arial" panose="020B0604020202020204" pitchFamily="34" charset="0"/>
              <a:buChar char="•"/>
            </a:pPr>
            <a:r>
              <a:rPr lang="en-GB" sz="2000" dirty="0" smtClean="0"/>
              <a:t>Make the system compatible with specific investigation method </a:t>
            </a:r>
            <a:endParaRPr lang="en-GB" sz="2000" dirty="0"/>
          </a:p>
        </p:txBody>
      </p:sp>
    </p:spTree>
    <p:extLst>
      <p:ext uri="{BB962C8B-B14F-4D97-AF65-F5344CB8AC3E}">
        <p14:creationId xmlns:p14="http://schemas.microsoft.com/office/powerpoint/2010/main" val="22197001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2000" y="744528"/>
            <a:ext cx="3542619" cy="5372627"/>
          </a:xfrm>
          <a:prstGeom prst="rect">
            <a:avLst/>
          </a:prstGeom>
        </p:spPr>
      </p:pic>
      <p:sp>
        <p:nvSpPr>
          <p:cNvPr id="2" name="TextBox 1"/>
          <p:cNvSpPr txBox="1"/>
          <p:nvPr/>
        </p:nvSpPr>
        <p:spPr>
          <a:xfrm>
            <a:off x="558161" y="962209"/>
            <a:ext cx="8006720" cy="707886"/>
          </a:xfrm>
          <a:prstGeom prst="rect">
            <a:avLst/>
          </a:prstGeom>
          <a:noFill/>
        </p:spPr>
        <p:txBody>
          <a:bodyPr wrap="square" rtlCol="0">
            <a:spAutoFit/>
          </a:bodyPr>
          <a:lstStyle/>
          <a:p>
            <a:r>
              <a:rPr lang="en-GB" sz="2000" dirty="0" smtClean="0"/>
              <a:t>Main features:</a:t>
            </a:r>
          </a:p>
          <a:p>
            <a:pPr marL="342900" indent="-342900">
              <a:buFont typeface="Arial" panose="020B0604020202020204" pitchFamily="34" charset="0"/>
              <a:buChar char="•"/>
            </a:pPr>
            <a:r>
              <a:rPr lang="en-GB" sz="2000" dirty="0" smtClean="0"/>
              <a:t>UHV preparation, pre-characterisation and transfer to I07 diffractometer </a:t>
            </a:r>
            <a:endParaRPr lang="en-GB" sz="2000" dirty="0"/>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2703" y="1670095"/>
            <a:ext cx="6974755" cy="3923299"/>
          </a:xfrm>
          <a:prstGeom prst="rect">
            <a:avLst/>
          </a:prstGeom>
        </p:spPr>
      </p:pic>
      <p:sp>
        <p:nvSpPr>
          <p:cNvPr id="8" name="TextBox 7"/>
          <p:cNvSpPr txBox="1"/>
          <p:nvPr/>
        </p:nvSpPr>
        <p:spPr>
          <a:xfrm>
            <a:off x="558159" y="5763212"/>
            <a:ext cx="10447297" cy="1015663"/>
          </a:xfrm>
          <a:prstGeom prst="rect">
            <a:avLst/>
          </a:prstGeom>
          <a:noFill/>
        </p:spPr>
        <p:txBody>
          <a:bodyPr wrap="square" rtlCol="0">
            <a:spAutoFit/>
          </a:bodyPr>
          <a:lstStyle/>
          <a:p>
            <a:r>
              <a:rPr lang="en-GB" sz="2000" dirty="0" smtClean="0"/>
              <a:t>→ Preparation using standard UHV procedures</a:t>
            </a:r>
          </a:p>
          <a:p>
            <a:r>
              <a:rPr lang="en-GB" sz="2000" dirty="0" smtClean="0"/>
              <a:t>→ Pre-characterisation using VT-STM, </a:t>
            </a:r>
            <a:r>
              <a:rPr lang="en-GB" sz="2000" dirty="0" err="1" smtClean="0"/>
              <a:t>monochromated</a:t>
            </a:r>
            <a:r>
              <a:rPr lang="en-GB" sz="2000" dirty="0" smtClean="0"/>
              <a:t> XPS and LEED</a:t>
            </a:r>
          </a:p>
          <a:p>
            <a:r>
              <a:rPr lang="en-GB" sz="2000" dirty="0" smtClean="0"/>
              <a:t>→ Allows to perform offline experiments</a:t>
            </a:r>
            <a:endParaRPr lang="en-GB" sz="2000" dirty="0"/>
          </a:p>
        </p:txBody>
      </p:sp>
      <p:sp>
        <p:nvSpPr>
          <p:cNvPr id="9" name="TextBox 8"/>
          <p:cNvSpPr txBox="1"/>
          <p:nvPr/>
        </p:nvSpPr>
        <p:spPr>
          <a:xfrm>
            <a:off x="10229901" y="5578546"/>
            <a:ext cx="1835739" cy="369332"/>
          </a:xfrm>
          <a:prstGeom prst="rect">
            <a:avLst/>
          </a:prstGeom>
          <a:noFill/>
        </p:spPr>
        <p:txBody>
          <a:bodyPr wrap="square" rtlCol="0">
            <a:spAutoFit/>
          </a:bodyPr>
          <a:lstStyle/>
          <a:p>
            <a:r>
              <a:rPr lang="en-GB" dirty="0" smtClean="0"/>
              <a:t>XRD </a:t>
            </a:r>
            <a:r>
              <a:rPr lang="en-GB" dirty="0" err="1" smtClean="0"/>
              <a:t>PECcell</a:t>
            </a:r>
            <a:r>
              <a:rPr lang="en-GB" dirty="0" smtClean="0"/>
              <a:t> body</a:t>
            </a:r>
            <a:endParaRPr lang="en-GB"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7939662" y="2435606"/>
            <a:ext cx="2243529" cy="710961"/>
          </a:xfrm>
          <a:prstGeom prst="rect">
            <a:avLst/>
          </a:prstGeom>
        </p:spPr>
      </p:pic>
      <p:sp>
        <p:nvSpPr>
          <p:cNvPr id="13" name="TextBox 12"/>
          <p:cNvSpPr txBox="1"/>
          <p:nvPr/>
        </p:nvSpPr>
        <p:spPr>
          <a:xfrm>
            <a:off x="8240979" y="2593192"/>
            <a:ext cx="895402" cy="369332"/>
          </a:xfrm>
          <a:prstGeom prst="rect">
            <a:avLst/>
          </a:prstGeom>
          <a:noFill/>
        </p:spPr>
        <p:txBody>
          <a:bodyPr wrap="square" rtlCol="0">
            <a:spAutoFit/>
          </a:bodyPr>
          <a:lstStyle/>
          <a:p>
            <a:r>
              <a:rPr lang="en-GB" dirty="0" smtClean="0"/>
              <a:t>30 cm</a:t>
            </a:r>
            <a:endParaRPr lang="en-GB" dirty="0"/>
          </a:p>
        </p:txBody>
      </p:sp>
      <p:sp>
        <p:nvSpPr>
          <p:cNvPr id="14" name="TextBox 13"/>
          <p:cNvSpPr txBox="1"/>
          <p:nvPr/>
        </p:nvSpPr>
        <p:spPr>
          <a:xfrm>
            <a:off x="307788" y="221308"/>
            <a:ext cx="4711252" cy="523220"/>
          </a:xfrm>
          <a:prstGeom prst="rect">
            <a:avLst/>
          </a:prstGeom>
          <a:noFill/>
          <a:ln w="28575">
            <a:solidFill>
              <a:srgbClr val="CC0000"/>
            </a:solidFill>
          </a:ln>
        </p:spPr>
        <p:txBody>
          <a:bodyPr wrap="square" rtlCol="0">
            <a:spAutoFit/>
          </a:bodyPr>
          <a:lstStyle/>
          <a:p>
            <a:r>
              <a:rPr lang="en-GB" sz="2800" dirty="0" smtClean="0"/>
              <a:t>XRD photo-electrochemical cell</a:t>
            </a:r>
            <a:endParaRPr lang="en-GB" sz="2800" dirty="0"/>
          </a:p>
        </p:txBody>
      </p:sp>
      <p:sp>
        <p:nvSpPr>
          <p:cNvPr id="16" name="Rectangle 15"/>
          <p:cNvSpPr/>
          <p:nvPr/>
        </p:nvSpPr>
        <p:spPr>
          <a:xfrm>
            <a:off x="3854450" y="3130550"/>
            <a:ext cx="1587500" cy="2462844"/>
          </a:xfrm>
          <a:prstGeom prst="rect">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2988" y="6457890"/>
            <a:ext cx="386080" cy="400110"/>
          </a:xfrm>
          <a:prstGeom prst="rect">
            <a:avLst/>
          </a:prstGeom>
          <a:noFill/>
        </p:spPr>
        <p:txBody>
          <a:bodyPr wrap="square" rtlCol="0">
            <a:spAutoFit/>
          </a:bodyPr>
          <a:lstStyle/>
          <a:p>
            <a:r>
              <a:rPr lang="en-GB" sz="2000" dirty="0" smtClean="0"/>
              <a:t>3</a:t>
            </a:r>
            <a:endParaRPr lang="en-GB" sz="2000" dirty="0"/>
          </a:p>
        </p:txBody>
      </p:sp>
      <p:sp>
        <p:nvSpPr>
          <p:cNvPr id="18" name="Oval 17"/>
          <p:cNvSpPr/>
          <p:nvPr/>
        </p:nvSpPr>
        <p:spPr>
          <a:xfrm>
            <a:off x="-96369" y="6457890"/>
            <a:ext cx="485437" cy="485437"/>
          </a:xfrm>
          <a:prstGeom prst="ellipse">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177607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382000" y="744528"/>
            <a:ext cx="3542619" cy="5372627"/>
          </a:xfrm>
          <a:prstGeom prst="rect">
            <a:avLst/>
          </a:prstGeom>
        </p:spPr>
      </p:pic>
      <p:sp>
        <p:nvSpPr>
          <p:cNvPr id="2" name="TextBox 1"/>
          <p:cNvSpPr txBox="1"/>
          <p:nvPr/>
        </p:nvSpPr>
        <p:spPr>
          <a:xfrm>
            <a:off x="558160" y="962209"/>
            <a:ext cx="10447297" cy="707886"/>
          </a:xfrm>
          <a:prstGeom prst="rect">
            <a:avLst/>
          </a:prstGeom>
          <a:noFill/>
        </p:spPr>
        <p:txBody>
          <a:bodyPr wrap="square" rtlCol="0">
            <a:spAutoFit/>
          </a:bodyPr>
          <a:lstStyle/>
          <a:p>
            <a:r>
              <a:rPr lang="en-GB" sz="2000" dirty="0" smtClean="0"/>
              <a:t>Main features:</a:t>
            </a:r>
          </a:p>
          <a:p>
            <a:pPr marL="342900" indent="-342900">
              <a:buFont typeface="Arial" panose="020B0604020202020204" pitchFamily="34" charset="0"/>
              <a:buChar char="•"/>
            </a:pPr>
            <a:r>
              <a:rPr lang="en-GB" sz="2000" dirty="0" smtClean="0"/>
              <a:t>UHV preparation, pre-characterisation and transfer to I07 diffractometer </a:t>
            </a:r>
            <a:endParaRPr lang="en-GB" sz="20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844" r="1955" b="29489"/>
          <a:stretch/>
        </p:blipFill>
        <p:spPr>
          <a:xfrm>
            <a:off x="968828" y="1670094"/>
            <a:ext cx="6988629" cy="3923300"/>
          </a:xfrm>
          <a:prstGeom prst="rect">
            <a:avLst/>
          </a:prstGeom>
        </p:spPr>
      </p:pic>
      <p:sp>
        <p:nvSpPr>
          <p:cNvPr id="3" name="TextBox 2"/>
          <p:cNvSpPr txBox="1"/>
          <p:nvPr/>
        </p:nvSpPr>
        <p:spPr>
          <a:xfrm>
            <a:off x="307788" y="221308"/>
            <a:ext cx="4711252" cy="523220"/>
          </a:xfrm>
          <a:prstGeom prst="rect">
            <a:avLst/>
          </a:prstGeom>
          <a:noFill/>
          <a:ln w="28575">
            <a:solidFill>
              <a:srgbClr val="CC0000"/>
            </a:solidFill>
          </a:ln>
        </p:spPr>
        <p:txBody>
          <a:bodyPr wrap="square" rtlCol="0">
            <a:spAutoFit/>
          </a:bodyPr>
          <a:lstStyle/>
          <a:p>
            <a:r>
              <a:rPr lang="en-GB" sz="2800" dirty="0" smtClean="0"/>
              <a:t>XRD photo-electrochemical cell</a:t>
            </a:r>
            <a:endParaRPr lang="en-GB" sz="2800" dirty="0"/>
          </a:p>
        </p:txBody>
      </p:sp>
      <p:sp>
        <p:nvSpPr>
          <p:cNvPr id="8" name="TextBox 7"/>
          <p:cNvSpPr txBox="1"/>
          <p:nvPr/>
        </p:nvSpPr>
        <p:spPr>
          <a:xfrm>
            <a:off x="558159" y="5763212"/>
            <a:ext cx="10447297" cy="1015663"/>
          </a:xfrm>
          <a:prstGeom prst="rect">
            <a:avLst/>
          </a:prstGeom>
          <a:noFill/>
        </p:spPr>
        <p:txBody>
          <a:bodyPr wrap="square" rtlCol="0">
            <a:spAutoFit/>
          </a:bodyPr>
          <a:lstStyle/>
          <a:p>
            <a:r>
              <a:rPr lang="en-GB" sz="2000" dirty="0" smtClean="0"/>
              <a:t>→ Preparation using standard UHV procedures</a:t>
            </a:r>
          </a:p>
          <a:p>
            <a:r>
              <a:rPr lang="en-GB" sz="2000" dirty="0" smtClean="0"/>
              <a:t>→ Pre-characterisation using VT-STM, </a:t>
            </a:r>
            <a:r>
              <a:rPr lang="en-GB" sz="2000" dirty="0" err="1" smtClean="0"/>
              <a:t>monochromated</a:t>
            </a:r>
            <a:r>
              <a:rPr lang="en-GB" sz="2000" dirty="0" smtClean="0"/>
              <a:t> XPS and LEED</a:t>
            </a:r>
          </a:p>
          <a:p>
            <a:r>
              <a:rPr lang="en-GB" sz="2000" dirty="0" smtClean="0"/>
              <a:t>→ Allows to perform offline experiments</a:t>
            </a:r>
            <a:endParaRPr lang="en-GB" sz="2000" dirty="0"/>
          </a:p>
        </p:txBody>
      </p:sp>
      <p:sp>
        <p:nvSpPr>
          <p:cNvPr id="9" name="TextBox 8"/>
          <p:cNvSpPr txBox="1"/>
          <p:nvPr/>
        </p:nvSpPr>
        <p:spPr>
          <a:xfrm>
            <a:off x="10298378" y="5224062"/>
            <a:ext cx="1626241" cy="369332"/>
          </a:xfrm>
          <a:prstGeom prst="rect">
            <a:avLst/>
          </a:prstGeom>
          <a:noFill/>
        </p:spPr>
        <p:txBody>
          <a:bodyPr wrap="square" rtlCol="0">
            <a:spAutoFit/>
          </a:bodyPr>
          <a:lstStyle/>
          <a:p>
            <a:r>
              <a:rPr lang="en-GB" dirty="0" err="1" smtClean="0"/>
              <a:t>PECcell</a:t>
            </a:r>
            <a:r>
              <a:rPr lang="en-GB" dirty="0" smtClean="0"/>
              <a:t> body</a:t>
            </a:r>
            <a:endParaRPr lang="en-GB" dirty="0"/>
          </a:p>
        </p:txBody>
      </p:sp>
      <p:sp>
        <p:nvSpPr>
          <p:cNvPr id="10" name="TextBox 9"/>
          <p:cNvSpPr txBox="1"/>
          <p:nvPr/>
        </p:nvSpPr>
        <p:spPr>
          <a:xfrm>
            <a:off x="8240978" y="2699872"/>
            <a:ext cx="1626241" cy="646331"/>
          </a:xfrm>
          <a:prstGeom prst="rect">
            <a:avLst/>
          </a:prstGeom>
          <a:noFill/>
        </p:spPr>
        <p:txBody>
          <a:bodyPr wrap="square" rtlCol="0">
            <a:spAutoFit/>
          </a:bodyPr>
          <a:lstStyle/>
          <a:p>
            <a:r>
              <a:rPr lang="en-GB" dirty="0" smtClean="0"/>
              <a:t>Beryllium</a:t>
            </a:r>
          </a:p>
          <a:p>
            <a:r>
              <a:rPr lang="en-GB" dirty="0" smtClean="0"/>
              <a:t>cylinder</a:t>
            </a:r>
            <a:endParaRPr lang="en-GB" dirty="0"/>
          </a:p>
        </p:txBody>
      </p:sp>
      <p:cxnSp>
        <p:nvCxnSpPr>
          <p:cNvPr id="11" name="Straight Arrow Connector 10"/>
          <p:cNvCxnSpPr/>
          <p:nvPr/>
        </p:nvCxnSpPr>
        <p:spPr>
          <a:xfrm rot="5400000" flipV="1">
            <a:off x="9679642" y="2738548"/>
            <a:ext cx="0" cy="58578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638550" y="2597149"/>
            <a:ext cx="1270000" cy="2240495"/>
          </a:xfrm>
          <a:prstGeom prst="rect">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988" y="6457890"/>
            <a:ext cx="386080" cy="400110"/>
          </a:xfrm>
          <a:prstGeom prst="rect">
            <a:avLst/>
          </a:prstGeom>
          <a:noFill/>
        </p:spPr>
        <p:txBody>
          <a:bodyPr wrap="square" rtlCol="0">
            <a:spAutoFit/>
          </a:bodyPr>
          <a:lstStyle/>
          <a:p>
            <a:r>
              <a:rPr lang="en-GB" sz="2000" dirty="0" smtClean="0"/>
              <a:t>3</a:t>
            </a:r>
            <a:endParaRPr lang="en-GB" sz="2000" dirty="0"/>
          </a:p>
        </p:txBody>
      </p:sp>
      <p:sp>
        <p:nvSpPr>
          <p:cNvPr id="14" name="Oval 13"/>
          <p:cNvSpPr/>
          <p:nvPr/>
        </p:nvSpPr>
        <p:spPr>
          <a:xfrm>
            <a:off x="-96369" y="6457890"/>
            <a:ext cx="485437" cy="485437"/>
          </a:xfrm>
          <a:prstGeom prst="ellipse">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001236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rot="5400000">
            <a:off x="8223324" y="2954410"/>
            <a:ext cx="5010001" cy="2800350"/>
          </a:xfrm>
          <a:prstGeom prst="rect">
            <a:avLst/>
          </a:prstGeom>
        </p:spPr>
      </p:pic>
      <p:sp>
        <p:nvSpPr>
          <p:cNvPr id="2" name="TextBox 1"/>
          <p:cNvSpPr txBox="1"/>
          <p:nvPr/>
        </p:nvSpPr>
        <p:spPr>
          <a:xfrm>
            <a:off x="558160" y="962209"/>
            <a:ext cx="8182615" cy="1015663"/>
          </a:xfrm>
          <a:prstGeom prst="rect">
            <a:avLst/>
          </a:prstGeom>
          <a:noFill/>
        </p:spPr>
        <p:txBody>
          <a:bodyPr wrap="square" rtlCol="0">
            <a:spAutoFit/>
          </a:bodyPr>
          <a:lstStyle/>
          <a:p>
            <a:r>
              <a:rPr lang="en-GB" sz="2000" dirty="0" smtClean="0"/>
              <a:t>Main features:</a:t>
            </a:r>
          </a:p>
          <a:p>
            <a:pPr marL="342900" indent="-342900">
              <a:buFont typeface="Arial" panose="020B0604020202020204" pitchFamily="34" charset="0"/>
              <a:buChar char="•"/>
            </a:pPr>
            <a:r>
              <a:rPr lang="en-GB" sz="2000" dirty="0" smtClean="0"/>
              <a:t>UHV preparation, pre-characterisation and transfer to I07 diffractometer</a:t>
            </a:r>
          </a:p>
          <a:p>
            <a:pPr marL="342900" indent="-342900">
              <a:buFont typeface="Arial" panose="020B0604020202020204" pitchFamily="34" charset="0"/>
              <a:buChar char="•"/>
            </a:pPr>
            <a:r>
              <a:rPr lang="en-GB" sz="2000" dirty="0" smtClean="0"/>
              <a:t>Formation of a solid/liquid interface </a:t>
            </a:r>
            <a:endParaRPr lang="en-GB" sz="2000" dirty="0"/>
          </a:p>
        </p:txBody>
      </p:sp>
      <p:sp>
        <p:nvSpPr>
          <p:cNvPr id="8" name="TextBox 7"/>
          <p:cNvSpPr txBox="1"/>
          <p:nvPr/>
        </p:nvSpPr>
        <p:spPr>
          <a:xfrm>
            <a:off x="558159" y="3270383"/>
            <a:ext cx="6370961" cy="1938992"/>
          </a:xfrm>
          <a:prstGeom prst="rect">
            <a:avLst/>
          </a:prstGeom>
          <a:noFill/>
        </p:spPr>
        <p:txBody>
          <a:bodyPr wrap="square" rtlCol="0">
            <a:spAutoFit/>
          </a:bodyPr>
          <a:lstStyle/>
          <a:p>
            <a:r>
              <a:rPr lang="en-GB" sz="2000" dirty="0" smtClean="0"/>
              <a:t>Introduction of the </a:t>
            </a:r>
            <a:r>
              <a:rPr lang="en-GB" sz="2000" u="sng" dirty="0" smtClean="0"/>
              <a:t>liquid delivery device</a:t>
            </a:r>
          </a:p>
          <a:p>
            <a:r>
              <a:rPr lang="en-GB" sz="2000" dirty="0" smtClean="0"/>
              <a:t>Liquid is handled using a dual syringe pump</a:t>
            </a:r>
          </a:p>
          <a:p>
            <a:r>
              <a:rPr lang="en-GB" sz="2000" dirty="0" smtClean="0"/>
              <a:t>    → Dispense fresh electrolyte</a:t>
            </a:r>
          </a:p>
          <a:p>
            <a:r>
              <a:rPr lang="en-GB" sz="2000" dirty="0"/>
              <a:t> </a:t>
            </a:r>
            <a:r>
              <a:rPr lang="en-GB" sz="2000" dirty="0" smtClean="0"/>
              <a:t>   → Pick-up from the interface</a:t>
            </a:r>
          </a:p>
          <a:p>
            <a:r>
              <a:rPr lang="en-GB" sz="2000" dirty="0" smtClean="0"/>
              <a:t>    → Possibility to flow the electrolyte</a:t>
            </a:r>
          </a:p>
          <a:p>
            <a:r>
              <a:rPr lang="en-GB" sz="2000" dirty="0" smtClean="0"/>
              <a:t>Interface monitored using an endoscope and camera</a:t>
            </a:r>
            <a:endParaRPr lang="en-GB" sz="2000"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30000" contrast="3000"/>
                    </a14:imgEffect>
                  </a14:imgLayer>
                </a14:imgProps>
              </a:ext>
            </a:extLst>
          </a:blip>
          <a:stretch>
            <a:fillRect/>
          </a:stretch>
        </p:blipFill>
        <p:spPr>
          <a:xfrm>
            <a:off x="6570890" y="3158623"/>
            <a:ext cx="2820759" cy="3329602"/>
          </a:xfrm>
          <a:prstGeom prst="rect">
            <a:avLst/>
          </a:prstGeom>
        </p:spPr>
      </p:pic>
      <p:sp>
        <p:nvSpPr>
          <p:cNvPr id="12" name="TextBox 11"/>
          <p:cNvSpPr txBox="1"/>
          <p:nvPr/>
        </p:nvSpPr>
        <p:spPr>
          <a:xfrm>
            <a:off x="8602914" y="1585882"/>
            <a:ext cx="1626241" cy="369332"/>
          </a:xfrm>
          <a:prstGeom prst="rect">
            <a:avLst/>
          </a:prstGeom>
          <a:noFill/>
        </p:spPr>
        <p:txBody>
          <a:bodyPr wrap="square" rtlCol="0">
            <a:spAutoFit/>
          </a:bodyPr>
          <a:lstStyle/>
          <a:p>
            <a:pPr algn="r"/>
            <a:r>
              <a:rPr lang="en-GB" dirty="0" smtClean="0"/>
              <a:t>Electrolyte out</a:t>
            </a:r>
            <a:endParaRPr lang="en-GB" dirty="0"/>
          </a:p>
        </p:txBody>
      </p:sp>
      <p:cxnSp>
        <p:nvCxnSpPr>
          <p:cNvPr id="13" name="Straight Arrow Connector 12"/>
          <p:cNvCxnSpPr/>
          <p:nvPr/>
        </p:nvCxnSpPr>
        <p:spPr>
          <a:xfrm flipV="1">
            <a:off x="9863075" y="1929003"/>
            <a:ext cx="0" cy="23317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218280" y="1295422"/>
            <a:ext cx="1626241" cy="369332"/>
          </a:xfrm>
          <a:prstGeom prst="rect">
            <a:avLst/>
          </a:prstGeom>
          <a:noFill/>
        </p:spPr>
        <p:txBody>
          <a:bodyPr wrap="square" rtlCol="0">
            <a:spAutoFit/>
          </a:bodyPr>
          <a:lstStyle/>
          <a:p>
            <a:pPr algn="r"/>
            <a:r>
              <a:rPr lang="en-GB" dirty="0" smtClean="0"/>
              <a:t>Electrolyte in</a:t>
            </a:r>
            <a:endParaRPr lang="en-GB" dirty="0"/>
          </a:p>
        </p:txBody>
      </p:sp>
      <p:cxnSp>
        <p:nvCxnSpPr>
          <p:cNvPr id="17" name="Straight Arrow Connector 16"/>
          <p:cNvCxnSpPr/>
          <p:nvPr/>
        </p:nvCxnSpPr>
        <p:spPr>
          <a:xfrm>
            <a:off x="11146671" y="1666463"/>
            <a:ext cx="0" cy="23317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891320" y="5718452"/>
            <a:ext cx="908690" cy="369332"/>
          </a:xfrm>
          <a:prstGeom prst="rect">
            <a:avLst/>
          </a:prstGeom>
          <a:noFill/>
        </p:spPr>
        <p:txBody>
          <a:bodyPr wrap="square" rtlCol="0">
            <a:spAutoFit/>
          </a:bodyPr>
          <a:lstStyle/>
          <a:p>
            <a:pPr algn="r"/>
            <a:r>
              <a:rPr lang="en-GB" dirty="0" smtClean="0"/>
              <a:t>Sample</a:t>
            </a:r>
            <a:endParaRPr lang="en-GB" dirty="0"/>
          </a:p>
        </p:txBody>
      </p:sp>
      <p:cxnSp>
        <p:nvCxnSpPr>
          <p:cNvPr id="19" name="Straight Arrow Connector 18"/>
          <p:cNvCxnSpPr/>
          <p:nvPr/>
        </p:nvCxnSpPr>
        <p:spPr>
          <a:xfrm>
            <a:off x="10627353" y="6148388"/>
            <a:ext cx="453397" cy="60166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8675180" y="5493590"/>
            <a:ext cx="1216140" cy="28332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07788" y="221308"/>
            <a:ext cx="4711252" cy="523220"/>
          </a:xfrm>
          <a:prstGeom prst="rect">
            <a:avLst/>
          </a:prstGeom>
          <a:noFill/>
          <a:ln w="28575">
            <a:solidFill>
              <a:srgbClr val="CC0000"/>
            </a:solidFill>
          </a:ln>
        </p:spPr>
        <p:txBody>
          <a:bodyPr wrap="square" rtlCol="0">
            <a:spAutoFit/>
          </a:bodyPr>
          <a:lstStyle/>
          <a:p>
            <a:r>
              <a:rPr lang="en-GB" sz="2800" dirty="0" smtClean="0"/>
              <a:t>XRD photo-electrochemical cell</a:t>
            </a:r>
            <a:endParaRPr lang="en-GB" sz="2800" dirty="0"/>
          </a:p>
        </p:txBody>
      </p:sp>
      <p:sp>
        <p:nvSpPr>
          <p:cNvPr id="27" name="TextBox 26"/>
          <p:cNvSpPr txBox="1"/>
          <p:nvPr/>
        </p:nvSpPr>
        <p:spPr>
          <a:xfrm>
            <a:off x="990599" y="6488225"/>
            <a:ext cx="9391649" cy="371361"/>
          </a:xfrm>
          <a:prstGeom prst="rect">
            <a:avLst/>
          </a:prstGeom>
          <a:noFill/>
        </p:spPr>
        <p:txBody>
          <a:bodyPr wrap="square" rtlCol="0">
            <a:spAutoFit/>
          </a:bodyPr>
          <a:lstStyle/>
          <a:p>
            <a:r>
              <a:rPr lang="en-GB" dirty="0" smtClean="0"/>
              <a:t>Design based on </a:t>
            </a:r>
            <a:r>
              <a:rPr lang="en-GB" i="1" dirty="0" smtClean="0"/>
              <a:t>F. U. Renner, Y. </a:t>
            </a:r>
            <a:r>
              <a:rPr lang="en-GB" i="1" dirty="0" err="1" smtClean="0"/>
              <a:t>Gruender</a:t>
            </a:r>
            <a:r>
              <a:rPr lang="en-GB" i="1" dirty="0" smtClean="0"/>
              <a:t> &amp; J. </a:t>
            </a:r>
            <a:r>
              <a:rPr lang="en-GB" i="1" dirty="0" err="1"/>
              <a:t>Zegenhagen</a:t>
            </a:r>
            <a:r>
              <a:rPr lang="en-GB" i="1" dirty="0" smtClean="0"/>
              <a:t>, Rev. Sci. Inst., 78, 2007</a:t>
            </a:r>
            <a:endParaRPr lang="en-GB" dirty="0"/>
          </a:p>
        </p:txBody>
      </p:sp>
      <p:sp>
        <p:nvSpPr>
          <p:cNvPr id="28" name="TextBox 27"/>
          <p:cNvSpPr txBox="1"/>
          <p:nvPr/>
        </p:nvSpPr>
        <p:spPr>
          <a:xfrm>
            <a:off x="2988" y="6457890"/>
            <a:ext cx="386080" cy="400110"/>
          </a:xfrm>
          <a:prstGeom prst="rect">
            <a:avLst/>
          </a:prstGeom>
          <a:noFill/>
        </p:spPr>
        <p:txBody>
          <a:bodyPr wrap="square" rtlCol="0">
            <a:spAutoFit/>
          </a:bodyPr>
          <a:lstStyle/>
          <a:p>
            <a:r>
              <a:rPr lang="en-GB" sz="2000" dirty="0" smtClean="0"/>
              <a:t>4</a:t>
            </a:r>
            <a:endParaRPr lang="en-GB" sz="2000" dirty="0"/>
          </a:p>
        </p:txBody>
      </p:sp>
      <p:sp>
        <p:nvSpPr>
          <p:cNvPr id="29" name="Oval 28"/>
          <p:cNvSpPr/>
          <p:nvPr/>
        </p:nvSpPr>
        <p:spPr>
          <a:xfrm>
            <a:off x="-96369" y="6457890"/>
            <a:ext cx="485437" cy="485437"/>
          </a:xfrm>
          <a:prstGeom prst="ellipse">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1835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8161" y="962209"/>
            <a:ext cx="8037200" cy="1323439"/>
          </a:xfrm>
          <a:prstGeom prst="rect">
            <a:avLst/>
          </a:prstGeom>
          <a:noFill/>
        </p:spPr>
        <p:txBody>
          <a:bodyPr wrap="square" rtlCol="0">
            <a:spAutoFit/>
          </a:bodyPr>
          <a:lstStyle/>
          <a:p>
            <a:r>
              <a:rPr lang="en-GB" sz="2000" dirty="0" smtClean="0"/>
              <a:t>Main features:</a:t>
            </a:r>
          </a:p>
          <a:p>
            <a:pPr marL="342900" indent="-342900">
              <a:buFont typeface="Arial" panose="020B0604020202020204" pitchFamily="34" charset="0"/>
              <a:buChar char="•"/>
            </a:pPr>
            <a:r>
              <a:rPr lang="en-GB" sz="2000" dirty="0" smtClean="0"/>
              <a:t>UHV preparation, pre-characterisation and transfer to I07 diffractometer</a:t>
            </a:r>
          </a:p>
          <a:p>
            <a:pPr marL="342900" indent="-342900">
              <a:buFont typeface="Arial" panose="020B0604020202020204" pitchFamily="34" charset="0"/>
              <a:buChar char="•"/>
            </a:pPr>
            <a:r>
              <a:rPr lang="en-GB" sz="2000" dirty="0" smtClean="0"/>
              <a:t>Formation of a solid/liquid interface</a:t>
            </a:r>
            <a:endParaRPr lang="en-GB" sz="2000" dirty="0"/>
          </a:p>
          <a:p>
            <a:pPr marL="342900" indent="-342900">
              <a:buFont typeface="Arial" panose="020B0604020202020204" pitchFamily="34" charset="0"/>
              <a:buChar char="•"/>
            </a:pPr>
            <a:r>
              <a:rPr lang="en-GB" sz="2000" dirty="0" smtClean="0"/>
              <a:t>Application of an </a:t>
            </a:r>
            <a:r>
              <a:rPr lang="en-GB" sz="2000" u="sng" dirty="0" smtClean="0"/>
              <a:t>external potential</a:t>
            </a:r>
            <a:endParaRPr lang="en-GB" sz="2000" u="sng" dirty="0"/>
          </a:p>
        </p:txBody>
      </p:sp>
      <p:sp>
        <p:nvSpPr>
          <p:cNvPr id="8" name="TextBox 7"/>
          <p:cNvSpPr txBox="1"/>
          <p:nvPr/>
        </p:nvSpPr>
        <p:spPr>
          <a:xfrm>
            <a:off x="558159" y="3270383"/>
            <a:ext cx="7842891" cy="1323439"/>
          </a:xfrm>
          <a:prstGeom prst="rect">
            <a:avLst/>
          </a:prstGeom>
          <a:noFill/>
        </p:spPr>
        <p:txBody>
          <a:bodyPr wrap="square" rtlCol="0">
            <a:spAutoFit/>
          </a:bodyPr>
          <a:lstStyle/>
          <a:p>
            <a:r>
              <a:rPr lang="en-GB" sz="2000" dirty="0" smtClean="0"/>
              <a:t>The sample (working electrode) is isolated from ground</a:t>
            </a:r>
          </a:p>
          <a:p>
            <a:r>
              <a:rPr lang="en-GB" sz="2000" dirty="0" smtClean="0"/>
              <a:t>A platinum electrode is located inside the inner capillary</a:t>
            </a:r>
          </a:p>
          <a:p>
            <a:r>
              <a:rPr lang="en-GB" sz="2000" dirty="0" smtClean="0"/>
              <a:t>A reference electrode is located over the capillaries</a:t>
            </a:r>
          </a:p>
          <a:p>
            <a:r>
              <a:rPr lang="en-GB" sz="2000" u="sng" dirty="0" smtClean="0"/>
              <a:t>Cyclic voltammetry</a:t>
            </a:r>
            <a:r>
              <a:rPr lang="en-GB" sz="2000" dirty="0" smtClean="0"/>
              <a:t> and </a:t>
            </a:r>
            <a:r>
              <a:rPr lang="en-GB" sz="2000" u="sng" dirty="0" smtClean="0"/>
              <a:t>chronoamperometry</a:t>
            </a:r>
            <a:r>
              <a:rPr lang="en-GB" sz="2000" dirty="0" smtClean="0"/>
              <a:t> with </a:t>
            </a:r>
            <a:r>
              <a:rPr lang="en-GB" sz="2000" dirty="0" err="1" smtClean="0"/>
              <a:t>Ivium</a:t>
            </a:r>
            <a:r>
              <a:rPr lang="en-GB" sz="2000" dirty="0" smtClean="0"/>
              <a:t> potentiostat</a:t>
            </a:r>
            <a:endParaRPr lang="en-GB" sz="2000" dirty="0"/>
          </a:p>
        </p:txBody>
      </p:sp>
      <p:pic>
        <p:nvPicPr>
          <p:cNvPr id="6" name="Picture 5"/>
          <p:cNvPicPr>
            <a:picLocks noChangeAspect="1"/>
          </p:cNvPicPr>
          <p:nvPr/>
        </p:nvPicPr>
        <p:blipFill>
          <a:blip r:embed="rId2"/>
          <a:stretch>
            <a:fillRect/>
          </a:stretch>
        </p:blipFill>
        <p:spPr>
          <a:xfrm rot="5400000">
            <a:off x="7321860" y="1987860"/>
            <a:ext cx="6857996" cy="2882284"/>
          </a:xfrm>
          <a:prstGeom prst="rect">
            <a:avLst/>
          </a:prstGeom>
        </p:spPr>
      </p:pic>
      <p:pic>
        <p:nvPicPr>
          <p:cNvPr id="5" name="Picture 4"/>
          <p:cNvPicPr>
            <a:picLocks noChangeAspect="1"/>
          </p:cNvPicPr>
          <p:nvPr/>
        </p:nvPicPr>
        <p:blipFill>
          <a:blip r:embed="rId3"/>
          <a:stretch>
            <a:fillRect/>
          </a:stretch>
        </p:blipFill>
        <p:spPr>
          <a:xfrm>
            <a:off x="7904924" y="3173312"/>
            <a:ext cx="2301584" cy="3654390"/>
          </a:xfrm>
          <a:prstGeom prst="rect">
            <a:avLst/>
          </a:prstGeom>
        </p:spPr>
      </p:pic>
      <p:sp>
        <p:nvSpPr>
          <p:cNvPr id="9" name="TextBox 8"/>
          <p:cNvSpPr txBox="1"/>
          <p:nvPr/>
        </p:nvSpPr>
        <p:spPr>
          <a:xfrm>
            <a:off x="7609840" y="2189718"/>
            <a:ext cx="1974979" cy="369332"/>
          </a:xfrm>
          <a:prstGeom prst="rect">
            <a:avLst/>
          </a:prstGeom>
          <a:noFill/>
        </p:spPr>
        <p:txBody>
          <a:bodyPr wrap="square" rtlCol="0">
            <a:spAutoFit/>
          </a:bodyPr>
          <a:lstStyle/>
          <a:p>
            <a:pPr algn="r"/>
            <a:r>
              <a:rPr lang="en-GB" dirty="0" smtClean="0"/>
              <a:t>Platinum electrode</a:t>
            </a:r>
            <a:endParaRPr lang="en-GB" dirty="0"/>
          </a:p>
        </p:txBody>
      </p:sp>
      <p:cxnSp>
        <p:nvCxnSpPr>
          <p:cNvPr id="10" name="Straight Arrow Connector 9"/>
          <p:cNvCxnSpPr/>
          <p:nvPr/>
        </p:nvCxnSpPr>
        <p:spPr>
          <a:xfrm>
            <a:off x="8956675" y="2559050"/>
            <a:ext cx="353041" cy="26747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658335" y="3635664"/>
            <a:ext cx="1626241" cy="646331"/>
          </a:xfrm>
          <a:prstGeom prst="rect">
            <a:avLst/>
          </a:prstGeom>
          <a:noFill/>
        </p:spPr>
        <p:txBody>
          <a:bodyPr wrap="square" rtlCol="0">
            <a:spAutoFit/>
          </a:bodyPr>
          <a:lstStyle/>
          <a:p>
            <a:pPr algn="r"/>
            <a:r>
              <a:rPr lang="en-GB" dirty="0" smtClean="0"/>
              <a:t>Reference</a:t>
            </a:r>
          </a:p>
          <a:p>
            <a:pPr algn="r"/>
            <a:r>
              <a:rPr lang="en-GB" dirty="0" smtClean="0"/>
              <a:t>electrode</a:t>
            </a:r>
            <a:endParaRPr lang="en-GB" dirty="0"/>
          </a:p>
        </p:txBody>
      </p:sp>
      <p:cxnSp>
        <p:nvCxnSpPr>
          <p:cNvPr id="13" name="Straight Arrow Connector 12"/>
          <p:cNvCxnSpPr/>
          <p:nvPr/>
        </p:nvCxnSpPr>
        <p:spPr>
          <a:xfrm flipV="1">
            <a:off x="11903908" y="3049878"/>
            <a:ext cx="0" cy="58578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384229" y="319475"/>
            <a:ext cx="1626241" cy="369332"/>
          </a:xfrm>
          <a:prstGeom prst="rect">
            <a:avLst/>
          </a:prstGeom>
          <a:noFill/>
        </p:spPr>
        <p:txBody>
          <a:bodyPr wrap="square" rtlCol="0">
            <a:spAutoFit/>
          </a:bodyPr>
          <a:lstStyle/>
          <a:p>
            <a:pPr algn="r"/>
            <a:r>
              <a:rPr lang="en-GB" dirty="0" smtClean="0"/>
              <a:t>Camera</a:t>
            </a:r>
            <a:endParaRPr lang="en-GB" dirty="0"/>
          </a:p>
        </p:txBody>
      </p:sp>
      <p:cxnSp>
        <p:nvCxnSpPr>
          <p:cNvPr id="21" name="Straight Arrow Connector 20"/>
          <p:cNvCxnSpPr/>
          <p:nvPr/>
        </p:nvCxnSpPr>
        <p:spPr>
          <a:xfrm rot="5400000" flipV="1">
            <a:off x="10365442" y="211248"/>
            <a:ext cx="0" cy="58578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010471" y="5530050"/>
            <a:ext cx="1116500" cy="646331"/>
          </a:xfrm>
          <a:prstGeom prst="rect">
            <a:avLst/>
          </a:prstGeom>
          <a:noFill/>
        </p:spPr>
        <p:txBody>
          <a:bodyPr wrap="square" rtlCol="0">
            <a:spAutoFit/>
          </a:bodyPr>
          <a:lstStyle/>
          <a:p>
            <a:pPr algn="r"/>
            <a:r>
              <a:rPr lang="en-GB" dirty="0" smtClean="0"/>
              <a:t>Working electrode</a:t>
            </a:r>
            <a:endParaRPr lang="en-GB" dirty="0"/>
          </a:p>
        </p:txBody>
      </p:sp>
      <p:cxnSp>
        <p:nvCxnSpPr>
          <p:cNvPr id="25" name="Straight Arrow Connector 24"/>
          <p:cNvCxnSpPr/>
          <p:nvPr/>
        </p:nvCxnSpPr>
        <p:spPr>
          <a:xfrm>
            <a:off x="10815308" y="6177213"/>
            <a:ext cx="265442" cy="57283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07788" y="221308"/>
            <a:ext cx="4711252" cy="523220"/>
          </a:xfrm>
          <a:prstGeom prst="rect">
            <a:avLst/>
          </a:prstGeom>
          <a:noFill/>
          <a:ln w="28575">
            <a:solidFill>
              <a:srgbClr val="CC0000"/>
            </a:solidFill>
          </a:ln>
        </p:spPr>
        <p:txBody>
          <a:bodyPr wrap="square" rtlCol="0">
            <a:spAutoFit/>
          </a:bodyPr>
          <a:lstStyle/>
          <a:p>
            <a:r>
              <a:rPr lang="en-GB" sz="2800" dirty="0" smtClean="0"/>
              <a:t>XRD photo-electrochemical cell</a:t>
            </a:r>
            <a:endParaRPr lang="en-GB" sz="2800" dirty="0"/>
          </a:p>
        </p:txBody>
      </p:sp>
      <p:sp>
        <p:nvSpPr>
          <p:cNvPr id="17" name="TextBox 16"/>
          <p:cNvSpPr txBox="1"/>
          <p:nvPr/>
        </p:nvSpPr>
        <p:spPr>
          <a:xfrm>
            <a:off x="2988" y="6457890"/>
            <a:ext cx="386080" cy="400110"/>
          </a:xfrm>
          <a:prstGeom prst="rect">
            <a:avLst/>
          </a:prstGeom>
          <a:noFill/>
        </p:spPr>
        <p:txBody>
          <a:bodyPr wrap="square" rtlCol="0">
            <a:spAutoFit/>
          </a:bodyPr>
          <a:lstStyle/>
          <a:p>
            <a:r>
              <a:rPr lang="en-GB" sz="2000" dirty="0" smtClean="0"/>
              <a:t>5</a:t>
            </a:r>
            <a:endParaRPr lang="en-GB" sz="2000" dirty="0"/>
          </a:p>
        </p:txBody>
      </p:sp>
      <p:sp>
        <p:nvSpPr>
          <p:cNvPr id="18" name="Oval 17"/>
          <p:cNvSpPr/>
          <p:nvPr/>
        </p:nvSpPr>
        <p:spPr>
          <a:xfrm>
            <a:off x="-96369" y="6457890"/>
            <a:ext cx="485437" cy="485437"/>
          </a:xfrm>
          <a:prstGeom prst="ellipse">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p:cNvSpPr txBox="1"/>
          <p:nvPr/>
        </p:nvSpPr>
        <p:spPr>
          <a:xfrm>
            <a:off x="990599" y="6488225"/>
            <a:ext cx="9391649" cy="371361"/>
          </a:xfrm>
          <a:prstGeom prst="rect">
            <a:avLst/>
          </a:prstGeom>
          <a:noFill/>
        </p:spPr>
        <p:txBody>
          <a:bodyPr wrap="square" rtlCol="0">
            <a:spAutoFit/>
          </a:bodyPr>
          <a:lstStyle/>
          <a:p>
            <a:r>
              <a:rPr lang="en-GB" dirty="0" smtClean="0"/>
              <a:t>Design based on </a:t>
            </a:r>
            <a:r>
              <a:rPr lang="en-GB" i="1" dirty="0" smtClean="0"/>
              <a:t>F. U. Renner, Y. </a:t>
            </a:r>
            <a:r>
              <a:rPr lang="en-GB" i="1" dirty="0" err="1" smtClean="0"/>
              <a:t>Gruender</a:t>
            </a:r>
            <a:r>
              <a:rPr lang="en-GB" i="1" dirty="0" smtClean="0"/>
              <a:t> &amp; J. </a:t>
            </a:r>
            <a:r>
              <a:rPr lang="en-GB" i="1" dirty="0" err="1"/>
              <a:t>Zegenhagen</a:t>
            </a:r>
            <a:r>
              <a:rPr lang="en-GB" i="1" dirty="0" smtClean="0"/>
              <a:t>, Rev. Sci. Inst., 78, 2007</a:t>
            </a:r>
            <a:endParaRPr lang="en-GB" dirty="0"/>
          </a:p>
        </p:txBody>
      </p:sp>
    </p:spTree>
    <p:extLst>
      <p:ext uri="{BB962C8B-B14F-4D97-AF65-F5344CB8AC3E}">
        <p14:creationId xmlns:p14="http://schemas.microsoft.com/office/powerpoint/2010/main" val="11010454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8244114" y="-17473"/>
            <a:ext cx="3932098" cy="6883103"/>
          </a:xfrm>
          <a:prstGeom prst="rect">
            <a:avLst/>
          </a:prstGeom>
        </p:spPr>
      </p:pic>
      <p:sp>
        <p:nvSpPr>
          <p:cNvPr id="2" name="TextBox 1"/>
          <p:cNvSpPr txBox="1"/>
          <p:nvPr/>
        </p:nvSpPr>
        <p:spPr>
          <a:xfrm>
            <a:off x="558161" y="962209"/>
            <a:ext cx="8037200" cy="1323439"/>
          </a:xfrm>
          <a:prstGeom prst="rect">
            <a:avLst/>
          </a:prstGeom>
          <a:noFill/>
        </p:spPr>
        <p:txBody>
          <a:bodyPr wrap="square" rtlCol="0">
            <a:spAutoFit/>
          </a:bodyPr>
          <a:lstStyle/>
          <a:p>
            <a:r>
              <a:rPr lang="en-GB" sz="2000" dirty="0" smtClean="0"/>
              <a:t>Main features:</a:t>
            </a:r>
          </a:p>
          <a:p>
            <a:pPr marL="342900" indent="-342900">
              <a:buFont typeface="Arial" panose="020B0604020202020204" pitchFamily="34" charset="0"/>
              <a:buChar char="•"/>
            </a:pPr>
            <a:r>
              <a:rPr lang="en-GB" sz="2000" dirty="0" smtClean="0"/>
              <a:t>UHV preparation, pre-characterisation and transfer to I07 diffractometer</a:t>
            </a:r>
          </a:p>
          <a:p>
            <a:pPr marL="342900" indent="-342900">
              <a:buFont typeface="Arial" panose="020B0604020202020204" pitchFamily="34" charset="0"/>
              <a:buChar char="•"/>
            </a:pPr>
            <a:r>
              <a:rPr lang="en-GB" sz="2000" dirty="0" smtClean="0"/>
              <a:t>Formation of a solid/liquid interface</a:t>
            </a:r>
            <a:endParaRPr lang="en-GB" sz="2000" dirty="0"/>
          </a:p>
          <a:p>
            <a:pPr marL="342900" indent="-342900">
              <a:buFont typeface="Arial" panose="020B0604020202020204" pitchFamily="34" charset="0"/>
              <a:buChar char="•"/>
            </a:pPr>
            <a:r>
              <a:rPr lang="en-GB" sz="2000" dirty="0" smtClean="0"/>
              <a:t>Application of an </a:t>
            </a:r>
            <a:r>
              <a:rPr lang="en-GB" sz="2000" u="sng" dirty="0" smtClean="0"/>
              <a:t>external potential</a:t>
            </a:r>
            <a:endParaRPr lang="en-GB" sz="2000" u="sng" dirty="0"/>
          </a:p>
        </p:txBody>
      </p:sp>
      <p:sp>
        <p:nvSpPr>
          <p:cNvPr id="8" name="TextBox 7"/>
          <p:cNvSpPr txBox="1"/>
          <p:nvPr/>
        </p:nvSpPr>
        <p:spPr>
          <a:xfrm>
            <a:off x="558159" y="3270383"/>
            <a:ext cx="7842891" cy="1323439"/>
          </a:xfrm>
          <a:prstGeom prst="rect">
            <a:avLst/>
          </a:prstGeom>
          <a:noFill/>
        </p:spPr>
        <p:txBody>
          <a:bodyPr wrap="square" rtlCol="0">
            <a:spAutoFit/>
          </a:bodyPr>
          <a:lstStyle/>
          <a:p>
            <a:r>
              <a:rPr lang="en-GB" sz="2000" dirty="0" smtClean="0"/>
              <a:t>The sample (working electrode) is isolated from ground</a:t>
            </a:r>
          </a:p>
          <a:p>
            <a:r>
              <a:rPr lang="en-GB" sz="2000" dirty="0" smtClean="0"/>
              <a:t>A platinum electrode is located inside the inner capillary</a:t>
            </a:r>
          </a:p>
          <a:p>
            <a:r>
              <a:rPr lang="en-GB" sz="2000" dirty="0" smtClean="0"/>
              <a:t>A reference electrode is located over the capillaries</a:t>
            </a:r>
          </a:p>
          <a:p>
            <a:r>
              <a:rPr lang="en-GB" sz="2000" u="sng" dirty="0" smtClean="0"/>
              <a:t>Cyclic voltammetry</a:t>
            </a:r>
            <a:r>
              <a:rPr lang="en-GB" sz="2000" dirty="0" smtClean="0"/>
              <a:t> and </a:t>
            </a:r>
            <a:r>
              <a:rPr lang="en-GB" sz="2000" u="sng" dirty="0" smtClean="0"/>
              <a:t>chronoamperometry</a:t>
            </a:r>
            <a:r>
              <a:rPr lang="en-GB" sz="2000" dirty="0" smtClean="0"/>
              <a:t> with </a:t>
            </a:r>
            <a:r>
              <a:rPr lang="en-GB" sz="2000" dirty="0" err="1" smtClean="0"/>
              <a:t>Ivium</a:t>
            </a:r>
            <a:r>
              <a:rPr lang="en-GB" sz="2000" dirty="0" smtClean="0"/>
              <a:t> potentiostat</a:t>
            </a:r>
            <a:endParaRPr lang="en-GB" sz="2000" dirty="0"/>
          </a:p>
        </p:txBody>
      </p:sp>
      <p:sp>
        <p:nvSpPr>
          <p:cNvPr id="26" name="TextBox 25"/>
          <p:cNvSpPr txBox="1"/>
          <p:nvPr/>
        </p:nvSpPr>
        <p:spPr>
          <a:xfrm>
            <a:off x="307788" y="221308"/>
            <a:ext cx="4711252" cy="523220"/>
          </a:xfrm>
          <a:prstGeom prst="rect">
            <a:avLst/>
          </a:prstGeom>
          <a:noFill/>
          <a:ln w="28575">
            <a:solidFill>
              <a:srgbClr val="CC0000"/>
            </a:solidFill>
          </a:ln>
        </p:spPr>
        <p:txBody>
          <a:bodyPr wrap="square" rtlCol="0">
            <a:spAutoFit/>
          </a:bodyPr>
          <a:lstStyle/>
          <a:p>
            <a:r>
              <a:rPr lang="en-GB" sz="2800" dirty="0" smtClean="0"/>
              <a:t>XRD photo-electrochemical cell</a:t>
            </a:r>
            <a:endParaRPr lang="en-GB" sz="2800" dirty="0"/>
          </a:p>
        </p:txBody>
      </p:sp>
      <p:sp>
        <p:nvSpPr>
          <p:cNvPr id="28" name="TextBox 27"/>
          <p:cNvSpPr txBox="1"/>
          <p:nvPr/>
        </p:nvSpPr>
        <p:spPr>
          <a:xfrm>
            <a:off x="2988" y="6457890"/>
            <a:ext cx="386080" cy="400110"/>
          </a:xfrm>
          <a:prstGeom prst="rect">
            <a:avLst/>
          </a:prstGeom>
          <a:noFill/>
        </p:spPr>
        <p:txBody>
          <a:bodyPr wrap="square" rtlCol="0">
            <a:spAutoFit/>
          </a:bodyPr>
          <a:lstStyle/>
          <a:p>
            <a:r>
              <a:rPr lang="en-GB" sz="2000" dirty="0" smtClean="0"/>
              <a:t>5</a:t>
            </a:r>
            <a:endParaRPr lang="en-GB" sz="2000" dirty="0"/>
          </a:p>
        </p:txBody>
      </p:sp>
      <p:sp>
        <p:nvSpPr>
          <p:cNvPr id="29" name="Oval 28"/>
          <p:cNvSpPr/>
          <p:nvPr/>
        </p:nvSpPr>
        <p:spPr>
          <a:xfrm>
            <a:off x="-96369" y="6457890"/>
            <a:ext cx="485437" cy="485437"/>
          </a:xfrm>
          <a:prstGeom prst="ellipse">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785567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5543</TotalTime>
  <Words>1745</Words>
  <Application>Microsoft Macintosh PowerPoint</Application>
  <PresentationFormat>Widescreen</PresentationFormat>
  <Paragraphs>281</Paragraphs>
  <Slides>21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Calibri</vt:lpstr>
      <vt:lpstr>Calibri Light</vt:lpstr>
      <vt:lpstr>Helvetica</vt:lpstr>
      <vt:lpstr>Symbol</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Axel</dc:creator>
  <cp:lastModifiedBy>HH</cp:lastModifiedBy>
  <cp:revision>138</cp:revision>
  <dcterms:created xsi:type="dcterms:W3CDTF">2018-02-26T13:31:13Z</dcterms:created>
  <dcterms:modified xsi:type="dcterms:W3CDTF">2018-03-06T21:55:46Z</dcterms:modified>
</cp:coreProperties>
</file>